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embeddedFontLst>
    <p:embeddedFont>
      <p:font typeface="Playfair Display" panose="00000500000000000000" pitchFamily="2" charset="0"/>
      <p:regular r:id="rId13"/>
      <p:bold r:id="rId14"/>
      <p:italic r:id="rId15"/>
      <p:boldItalic r:id="rId16"/>
    </p:embeddedFont>
    <p:embeddedFont>
      <p:font typeface="Playfair Display ExtraBold" panose="020B0604020202020204" charset="0"/>
      <p:bold r:id="rId17"/>
      <p:boldItalic r:id="rId18"/>
    </p:embeddedFont>
    <p:embeddedFont>
      <p:font typeface="Plus Jakarta Sans" panose="020B0604020202020204" charset="0"/>
      <p:regular r:id="rId19"/>
      <p:bold r:id="rId20"/>
      <p:italic r:id="rId21"/>
      <p:boldItalic r:id="rId22"/>
    </p:embeddedFont>
    <p:embeddedFont>
      <p:font typeface="Plus Jakarta Sans SemiBold" panose="020B0604020202020204" charset="0"/>
      <p:regular r:id="rId23"/>
      <p:bold r:id="rId24"/>
      <p:italic r:id="rId25"/>
      <p:boldItalic r:id="rId26"/>
    </p:embeddedFont>
  </p:embeddedFont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6B8702-4D4F-EEC3-5329-09778512F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74A783F-DE10-70A1-7E50-609891FF58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AC8A55D-90C2-14C8-8E52-606391497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6FB9B89-EAF3-C001-85A6-DA17511D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83432E0-25C1-04F4-F9E5-0A3E071D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59709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1D50C50-5305-6995-9F8C-DD877A757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065743-A0D1-489B-A1C2-E135A6FEA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934DAFD-BEE2-FAF7-C4C8-9EE402144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F814583-93C0-C61B-A70C-937168164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91DC311-9828-960C-0624-537675EE3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100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9D82F07-7AC8-F358-13BC-9890940A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06E0C37-82F6-B1C9-573C-F243300B2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19F8C6-E1A0-2BC7-FF09-FD6D3A38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8ACD360-6804-57B3-17B1-F39A7F51D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77FECA1-3976-C8A5-B1AF-3803F9CA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983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408D0F-5106-81B1-2C2F-C3E2D6BA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8BC029C-5F1B-35E0-3C7A-6CC0B60C1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4450097-B03B-7CDB-9211-92F273E6A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AE91D99-9C29-3D0C-9857-050821F99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B8608BB-90EA-A555-1A9E-D20C88EE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FE5F442-74AC-409A-1AF8-854DFA91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8234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6FE20C-DA7E-52E1-4ACA-A8A6A4914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AD9A3D4-17C9-6FAC-2BE4-F7998B604B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A042A85-7E69-8E72-05A1-A535CA35D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D948EEF7-FCFF-8AD9-B4BB-62F1533FAD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5BF36C5-C310-B1CD-8BFE-3134223DA0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A13E5182-E0AF-5169-E4CB-EBECE40CF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52A4A2BB-EB70-6CA0-E1A0-3675ABAC0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1F06DD5E-984B-4599-F0B4-3C6CFC9C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368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259576-8078-726B-5A11-977ED50E8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6C9DF16-5796-BFA2-EB84-A0DB8EDC2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8327640-A2F9-6876-C343-48D6550E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77CBF03-7289-8EC4-E552-B1E103BDC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9214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2C11986-5069-3508-5BAE-87B041AD9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3A22C83-AE41-D39C-5BBA-6A8BAD1EA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C9218AD-7D0B-909C-381C-62DF106BB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914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B415F5-E591-FE83-04B5-478643E21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DC4B19D-04CD-2A1E-583F-A62748FC8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8DF548E-B9E6-FA33-0703-F41F2E6C5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995BC0F-8FAC-A57C-69C7-7E9EE78D6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77747D6-1C00-8DF8-F925-C05DB413F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7D34B81-B84B-9516-E052-67B95A95E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6392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677EF3-E5DD-08A4-72EE-F75DAC087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2108A3C-63BA-23D8-3107-490B42C64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B192C8B-5215-77E4-CFE8-0760855E4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8F25CAF-A942-AD49-C22A-CDAA3C35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9E09DA6-6117-5ACB-FE8E-3B91BB0CF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4990B21-3AC0-D44E-A785-0A128E75B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39541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D677D3-C04C-10D7-A0F5-FAC41817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8A2EB9B-178D-E26C-1FC8-BE10CA26F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46AA959-C666-4646-0D42-D5CFF21E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09640B6-2F4A-543F-68EE-770F760D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CB8D99-0E06-5148-E950-BE135312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76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FD19AA7-807C-81FE-269D-782AD46E7F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45D74677-22DA-A4F9-C542-6BFAA2CDD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AC4DC08-D7F2-153C-F24A-11928F448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3358A2D-D981-30FF-EEAC-3B259C738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B8BB167-2885-9D22-5E4C-CDBA6A51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009770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E79C54D-7FF6-7357-8096-F95985473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05DC24A-F0B6-2CED-7E94-66752C9E1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54D5E6C-5030-A01E-469B-E4C8411143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14B2864-7311-270A-1AF7-15499C2F78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33FA81F-5A71-9F1D-9EDC-737D84C5A2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92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88084" y="1032096"/>
            <a:ext cx="2815679" cy="49402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2496674" y="2112734"/>
            <a:ext cx="6872577" cy="566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4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l-GR" sz="3200" b="1" dirty="0">
                <a:solidFill>
                  <a:srgbClr val="0F2B48"/>
                </a:solidFill>
                <a:latin typeface="Calibri" panose="020F0502020204030204" pitchFamily="34" charset="0"/>
                <a:cs typeface="Calibri" panose="020F0502020204030204" pitchFamily="34" charset="0"/>
                <a:sym typeface="Playfair Display"/>
              </a:rPr>
              <a:t>Οι Ταξιδευτές των Γεύσεων</a:t>
            </a:r>
            <a:endParaRPr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2715517" y="3541811"/>
            <a:ext cx="67611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1η Βιωματική Απόβαση στο «Χιλιόμετρο» Καλαμάτας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6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Πετ</a:t>
            </a:r>
            <a:r>
              <a:rPr lang="en-US" sz="1650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υ</a:t>
            </a:r>
            <a:r>
              <a:rPr lang="en-US" sz="16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χα</a:t>
            </a:r>
            <a:r>
              <a:rPr lang="en-US" sz="1650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ί</a:t>
            </a:r>
            <a:r>
              <a:rPr lang="en-US" sz="1650" b="0" i="0" u="none" strike="noStrike" cap="none" dirty="0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νοντας τη σύνδεση παραγωγής, εστίασης, επιστήμης &amp; πολιτισμού</a:t>
            </a:r>
            <a:endParaRPr dirty="0"/>
          </a:p>
        </p:txBody>
      </p:sp>
      <p:sp>
        <p:nvSpPr>
          <p:cNvPr id="88" name="Google Shape;88;p13"/>
          <p:cNvSpPr txBox="1"/>
          <p:nvPr/>
        </p:nvSpPr>
        <p:spPr>
          <a:xfrm>
            <a:off x="5103544" y="4549452"/>
            <a:ext cx="263716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dirty="0">
                <a:solidFill>
                  <a:srgbClr val="47556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11 Αυγούστου</a:t>
            </a:r>
            <a:r>
              <a:rPr lang="en-US" sz="1200" b="0" i="0" u="none" strike="noStrike" cap="none" dirty="0">
                <a:solidFill>
                  <a:srgbClr val="0D5C75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|</a:t>
            </a:r>
            <a:r>
              <a:rPr lang="en-US" sz="1200" b="0" i="0" u="none" strike="noStrike" cap="none" dirty="0">
                <a:solidFill>
                  <a:srgbClr val="0D5C75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Καλα</a:t>
            </a:r>
            <a:r>
              <a:rPr lang="el-GR" sz="1200" b="0" i="0" u="none" strike="noStrike" cap="none" dirty="0" err="1">
                <a:solidFill>
                  <a:srgbClr val="47556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μάτα</a:t>
            </a:r>
            <a:r>
              <a:rPr lang="el-GR" sz="1200" b="0" i="0" u="none" strike="noStrike" cap="none" dirty="0">
                <a:solidFill>
                  <a:srgbClr val="47556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</a:t>
            </a:r>
            <a:r>
              <a:rPr lang="en-US" sz="1200" b="0" i="0" u="none" strike="noStrike" cap="none" dirty="0">
                <a:solidFill>
                  <a:srgbClr val="47556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, Μεσσηνία</a:t>
            </a:r>
            <a:endParaRPr dirty="0"/>
          </a:p>
        </p:txBody>
      </p:sp>
      <p:pic>
        <p:nvPicPr>
          <p:cNvPr id="89" name="Google Shape;89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88084" y="4575273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>
            <a:off x="4969295" y="4573265"/>
            <a:ext cx="11430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/>
        </p:nvSpPr>
        <p:spPr>
          <a:xfrm>
            <a:off x="3657886" y="2230933"/>
            <a:ext cx="48762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Όραμα &amp; Ταυτότητα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5524500" y="3345358"/>
            <a:ext cx="1143000" cy="38100"/>
          </a:xfrm>
          <a:prstGeom prst="rect">
            <a:avLst/>
          </a:prstGeom>
          <a:solidFill>
            <a:srgbClr val="C6921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2524125" y="3621583"/>
            <a:ext cx="714390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Ένα μόνιμο όχημα εξωστρέφειας, που περνά από τη θεωρία στην πράξη, συνδέοντας την τοπική παραγωγή, την επιστήμη, την εστίαση και τον πολιτισμό σε μια ενιαία αλυσίδα αξίας.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732930"/>
            <a:ext cx="5334000" cy="2197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732930"/>
            <a:ext cx="5334000" cy="219789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5"/>
          <p:cNvSpPr txBox="1"/>
          <p:nvPr/>
        </p:nvSpPr>
        <p:spPr>
          <a:xfrm>
            <a:off x="914400" y="3075830"/>
            <a:ext cx="4880700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0957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Σύνδεση Τομέων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914400" y="3552080"/>
            <a:ext cx="4648200" cy="103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Δημιουργία μιας ισχυρής συνέργειας ανάμεσα στον πρωτογενή τομέα, τους τοπικούς παραγωγούς, τους επαγγελματίες της εστίασης, την ακαδημαϊκή κοινότητα και τους φορείς του τουρισμού.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629400" y="3059330"/>
            <a:ext cx="4880700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90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Βιωματική Εμπειρία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 txBox="1"/>
          <p:nvPr/>
        </p:nvSpPr>
        <p:spPr>
          <a:xfrm>
            <a:off x="6629400" y="3552080"/>
            <a:ext cx="46482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Μετατροπή του μεσσηνιακού τοπίου σε ένα ζωντανό σκηνικό γαστρονομικής αφήγησης, όπου οι επισκέπτες γίνονται ενεργοί μέτοχοι της τοπικής παράδοσης και κουλτούρας.</a:t>
            </a:r>
            <a:endParaRPr/>
          </a:p>
        </p:txBody>
      </p:sp>
      <p:pic>
        <p:nvPicPr>
          <p:cNvPr id="110" name="Google Shape;110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" y="3132980"/>
            <a:ext cx="3143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29400" y="3132980"/>
            <a:ext cx="247650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5"/>
          <p:cNvSpPr txBox="1"/>
          <p:nvPr/>
        </p:nvSpPr>
        <p:spPr>
          <a:xfrm>
            <a:off x="571500" y="476250"/>
            <a:ext cx="11601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Η Αλυσίδα Αξίας της Δράσης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/>
          <p:nvPr/>
        </p:nvSpPr>
        <p:spPr>
          <a:xfrm>
            <a:off x="571500" y="102483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6500" y="2022127"/>
            <a:ext cx="533400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1000125" y="2746027"/>
            <a:ext cx="4905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Συμβολική παράδοση: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Ντόπιοι αλιείς παρέδωσαν τη φρέσκια ψαριά απευθείας στους σεφ στο λιμενοβραχίονα.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1000125" y="3469927"/>
            <a:ext cx="4905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Βιώσιμο οικοσύστημα: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Ανάδειξη της σημασίας της υπεύθυνης αλιείας και της προστασίας του θαλάσσιου πλούτου.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1000125" y="4193827"/>
            <a:ext cx="4905375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Live Μαγειρική: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Δημιουργία παραδοσιακών συνταγών με βάση τα αυθεντικά μεσσηνιακά ψάρια.</a:t>
            </a:r>
            <a:endParaRPr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2769840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493740"/>
            <a:ext cx="238125" cy="21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" y="4217640"/>
            <a:ext cx="180975" cy="21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571500" y="476250"/>
            <a:ext cx="11601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Η Άφιξη του Καϊκιού &amp; η Ψαριά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571500" y="102483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59AF2F1B-2061-9890-9FCE-9B7841C5C0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5500" y="1043880"/>
            <a:ext cx="5715000" cy="2830537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6B0F5B7B-24DA-B34A-C477-63C962586A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5500" y="3342754"/>
            <a:ext cx="5715000" cy="28305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601217"/>
            <a:ext cx="3524250" cy="246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33875" y="2601217"/>
            <a:ext cx="3524250" cy="246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0" y="2601217"/>
            <a:ext cx="3524250" cy="2461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19150" y="2896492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819150" y="3658492"/>
            <a:ext cx="20748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Αρτοποιία </a:t>
            </a:r>
            <a:r>
              <a:rPr lang="en-US" sz="1650" b="1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&amp;</a:t>
            </a:r>
            <a:r>
              <a:rPr lang="en-US" sz="16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 Προζύμι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819150" y="4058542"/>
            <a:ext cx="3028950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Ζωντανή παρασκευή παραδοσιακού ψωμιού με φυσικό προζύμι από τοπικούς αρτοποιούς της Μεσσηνίας.</a:t>
            </a:r>
            <a:endParaRPr/>
          </a:p>
        </p:txBody>
      </p:sp>
      <p:pic>
        <p:nvPicPr>
          <p:cNvPr id="139" name="Google Shape;139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581525" y="2896492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/>
          <p:nvPr/>
        </p:nvSpPr>
        <p:spPr>
          <a:xfrm>
            <a:off x="4581525" y="3658492"/>
            <a:ext cx="18783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Καλοκαιρινά Έθιμα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4581525" y="4058542"/>
            <a:ext cx="3028950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Δροσερά καρπούζια στη θάλασσα, τοπικό μέλι, σύκα και παραδοσιακό ψητό καλαμπόκι ξύπνησαν συναισθήματα.</a:t>
            </a:r>
            <a:endParaRPr/>
          </a:p>
        </p:txBody>
      </p:sp>
      <p:pic>
        <p:nvPicPr>
          <p:cNvPr id="142" name="Google Shape;142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43900" y="2896492"/>
            <a:ext cx="5715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/>
          <p:nvPr/>
        </p:nvSpPr>
        <p:spPr>
          <a:xfrm>
            <a:off x="8343900" y="3658492"/>
            <a:ext cx="1911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Γαστρονομία &amp; Σεφ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7"/>
          <p:cNvSpPr txBox="1"/>
          <p:nvPr/>
        </p:nvSpPr>
        <p:spPr>
          <a:xfrm>
            <a:off x="8343900" y="4058542"/>
            <a:ext cx="3028950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Δημιουργία τοπικών συνταγών κρέατος και ψαριού, αναδεικνύοντας την ποιότητα των τοπικών υλικών.</a:t>
            </a:r>
            <a:endParaRPr/>
          </a:p>
        </p:txBody>
      </p:sp>
      <p:pic>
        <p:nvPicPr>
          <p:cNvPr id="145" name="Google Shape;145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981075" y="3058417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743450" y="3058417"/>
            <a:ext cx="2476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472487" y="3058417"/>
            <a:ext cx="3143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571500" y="476250"/>
            <a:ext cx="11601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Παράδοση &amp; Αυθεντικές Γεύσεις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7"/>
          <p:cNvSpPr/>
          <p:nvPr/>
        </p:nvSpPr>
        <p:spPr>
          <a:xfrm>
            <a:off x="571500" y="102483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8"/>
          <p:cNvSpPr txBox="1"/>
          <p:nvPr/>
        </p:nvSpPr>
        <p:spPr>
          <a:xfrm>
            <a:off x="571500" y="476250"/>
            <a:ext cx="52008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Πολιτισμός &amp; Περιβάλλον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571500" y="1024830"/>
            <a:ext cx="4953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8"/>
          <p:cNvSpPr txBox="1"/>
          <p:nvPr/>
        </p:nvSpPr>
        <p:spPr>
          <a:xfrm>
            <a:off x="571500" y="2673994"/>
            <a:ext cx="5200800" cy="3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Μελωδίες &amp; Φωτισμός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571500" y="3150244"/>
            <a:ext cx="49530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Η βραδιά ντύθηκε μουσικά με ζωντανές μελωδίες από άρπα, πιάνο και βιολί, δημιουργώντας μια ατμόσφαιρα υψηλής αισθητικής δίπλα στο κύμα.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571500" y="4070002"/>
            <a:ext cx="4953000" cy="77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334155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Ταυτόχρονα, επαγγελματίες δύτες φώτισαν τον βυθό, στέλνοντας ένα ηχηρό μήνυμα για την ανάγκη προστασίας του θαλάσσιου περιβάλλοντος.</a:t>
            </a:r>
            <a:endParaRPr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09E326AB-2ADB-F809-DB38-68C8FF7BA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3921" y="1062930"/>
            <a:ext cx="3847721" cy="26135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247" y="1317277"/>
            <a:ext cx="5132699" cy="18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9"/>
          <p:cNvSpPr txBox="1"/>
          <p:nvPr/>
        </p:nvSpPr>
        <p:spPr>
          <a:xfrm>
            <a:off x="857248" y="1663004"/>
            <a:ext cx="404366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rgbClr val="C69214"/>
                </a:solidFill>
                <a:latin typeface="Playfair Display ExtraBold"/>
                <a:ea typeface="Playfair Display ExtraBold"/>
                <a:cs typeface="Playfair Display ExtraBold"/>
                <a:sym typeface="Playfair Display ExtraBold"/>
              </a:rPr>
              <a:t>2.000+</a:t>
            </a:r>
            <a:endParaRPr dirty="0"/>
          </a:p>
        </p:txBody>
      </p:sp>
      <p:sp>
        <p:nvSpPr>
          <p:cNvPr id="168" name="Google Shape;168;p19"/>
          <p:cNvSpPr txBox="1"/>
          <p:nvPr/>
        </p:nvSpPr>
        <p:spPr>
          <a:xfrm>
            <a:off x="952500" y="4136677"/>
            <a:ext cx="404366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5F9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Επισκέπτες στο «Χιλιόμετρο»</a:t>
            </a:r>
            <a:endParaRPr/>
          </a:p>
        </p:txBody>
      </p:sp>
      <p:sp>
        <p:nvSpPr>
          <p:cNvPr id="169" name="Google Shape;169;p19"/>
          <p:cNvSpPr txBox="1"/>
          <p:nvPr/>
        </p:nvSpPr>
        <p:spPr>
          <a:xfrm>
            <a:off x="5948660" y="2974570"/>
            <a:ext cx="5960249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Ενεργός</a:t>
            </a:r>
            <a:r>
              <a:rPr lang="en-US" sz="2100" b="1" i="0" u="none" strike="noStrike" cap="none" dirty="0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 Συμμετοχή &amp; #</a:t>
            </a:r>
            <a:r>
              <a:rPr lang="en-US" sz="2100" b="1" dirty="0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πάμεχιλιόμετρο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9"/>
          <p:cNvSpPr txBox="1"/>
          <p:nvPr/>
        </p:nvSpPr>
        <p:spPr>
          <a:xfrm>
            <a:off x="5948660" y="3471879"/>
            <a:ext cx="5671839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Η π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ροσέλευση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κα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τοίκων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και επ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ισκε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πτών ξεπέρασε κάθε προσδοκία. Το κοινό </a:t>
            </a:r>
            <a:r>
              <a:rPr lang="en-US" sz="1350" b="0" i="0" u="none" strike="noStrike" cap="none" dirty="0" err="1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συμμετείχε</a:t>
            </a:r>
            <a:r>
              <a:rPr lang="en-US" sz="1350" b="0" i="0" u="none" strike="noStrike" cap="none" dirty="0">
                <a:solidFill>
                  <a:srgbClr val="475569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ενεργά στις γευσιγνωσίες, ενώ το ειδικά διαμορφωμένο photobooth κατέκλυσε τα μέσα κοινωνικής δικτύωσης με χαμόγελα και φωτογραφίες.</a:t>
            </a:r>
            <a:endParaRPr dirty="0"/>
          </a:p>
        </p:txBody>
      </p:sp>
      <p:sp>
        <p:nvSpPr>
          <p:cNvPr id="171" name="Google Shape;171;p19"/>
          <p:cNvSpPr txBox="1"/>
          <p:nvPr/>
        </p:nvSpPr>
        <p:spPr>
          <a:xfrm>
            <a:off x="539325" y="476250"/>
            <a:ext cx="11601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Ανταπόκριση Κοινού &amp; Impact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9"/>
          <p:cNvSpPr/>
          <p:nvPr/>
        </p:nvSpPr>
        <p:spPr>
          <a:xfrm>
            <a:off x="571500" y="102483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160;p18">
            <a:extLst>
              <a:ext uri="{FF2B5EF4-FFF2-40B4-BE49-F238E27FC236}">
                <a16:creationId xmlns:a16="http://schemas.microsoft.com/office/drawing/2014/main" id="{36259DC5-7B3E-00D2-FC76-8BD47832249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6248" y="3429000"/>
            <a:ext cx="5132700" cy="3065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2047875" y="2912715"/>
            <a:ext cx="8096250" cy="111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1" u="none" strike="noStrike" cap="none">
                <a:solidFill>
                  <a:srgbClr val="0F2B48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«Σκοπός είναι να αγκαλιάσουμε όλη την Πελοπόννησο και να δείξουμε τα μοναδικά προϊόντα που έχουμε... Δεν είμαστε μια πόλη μόνο για το καλοκαίρι. Αλλάζει χρώματα κάθε εποχή αυτή η περιοχή!» </a:t>
            </a:r>
            <a:endParaRPr/>
          </a:p>
        </p:txBody>
      </p:sp>
      <p:sp>
        <p:nvSpPr>
          <p:cNvPr id="179" name="Google Shape;179;p20"/>
          <p:cNvSpPr txBox="1"/>
          <p:nvPr/>
        </p:nvSpPr>
        <p:spPr>
          <a:xfrm>
            <a:off x="1571625" y="4265265"/>
            <a:ext cx="904875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C69214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Γιάννης Κολοβός</a:t>
            </a:r>
            <a:endParaRPr/>
          </a:p>
        </p:txBody>
      </p:sp>
      <p:sp>
        <p:nvSpPr>
          <p:cNvPr id="180" name="Google Shape;180;p20"/>
          <p:cNvSpPr txBox="1"/>
          <p:nvPr/>
        </p:nvSpPr>
        <p:spPr>
          <a:xfrm>
            <a:off x="1571625" y="4551015"/>
            <a:ext cx="90487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Πρόεδρος Συλλόγου Εστίασης Μεσσηνίας (ΣΕΜ)</a:t>
            </a:r>
            <a:endParaRPr/>
          </a:p>
        </p:txBody>
      </p:sp>
      <p:sp>
        <p:nvSpPr>
          <p:cNvPr id="181" name="Google Shape;181;p20"/>
          <p:cNvSpPr txBox="1"/>
          <p:nvPr/>
        </p:nvSpPr>
        <p:spPr>
          <a:xfrm>
            <a:off x="1571625" y="3198465"/>
            <a:ext cx="2571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0" i="1" u="none" strike="noStrike" cap="none">
                <a:solidFill>
                  <a:srgbClr val="C6921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"</a:t>
            </a:r>
            <a:endParaRPr/>
          </a:p>
        </p:txBody>
      </p:sp>
      <p:sp>
        <p:nvSpPr>
          <p:cNvPr id="182" name="Google Shape;182;p20"/>
          <p:cNvSpPr txBox="1"/>
          <p:nvPr/>
        </p:nvSpPr>
        <p:spPr>
          <a:xfrm>
            <a:off x="10363200" y="4027140"/>
            <a:ext cx="25717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0" i="1" u="none" strike="noStrike" cap="none">
                <a:solidFill>
                  <a:srgbClr val="C69214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"</a:t>
            </a:r>
            <a:endParaRPr/>
          </a:p>
        </p:txBody>
      </p:sp>
      <p:sp>
        <p:nvSpPr>
          <p:cNvPr id="183" name="Google Shape;183;p20"/>
          <p:cNvSpPr txBox="1"/>
          <p:nvPr/>
        </p:nvSpPr>
        <p:spPr>
          <a:xfrm>
            <a:off x="571500" y="476250"/>
            <a:ext cx="11601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Μήνυμα Προέδρου ΣΕΜ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571500" y="102483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/>
          <p:nvPr/>
        </p:nvSpPr>
        <p:spPr>
          <a:xfrm>
            <a:off x="1123950" y="4003327"/>
            <a:ext cx="9944100" cy="3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1"/>
          <p:cNvSpPr txBox="1"/>
          <p:nvPr/>
        </p:nvSpPr>
        <p:spPr>
          <a:xfrm>
            <a:off x="510733" y="3249662"/>
            <a:ext cx="2552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Αύγουστος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1"/>
          <p:cNvSpPr/>
          <p:nvPr/>
        </p:nvSpPr>
        <p:spPr>
          <a:xfrm>
            <a:off x="1643955" y="3697337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F2B48"/>
          </a:solidFill>
          <a:ln w="38100" cap="flat" cmpd="sng">
            <a:solidFill>
              <a:srgbClr val="C692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571500" y="4173587"/>
            <a:ext cx="243066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1η Βιωματική Απόβαση στο «Χιλιόμετρο» &amp; συλλογή πλούσιου οπτικοακουστικού υλικού.</a:t>
            </a:r>
            <a:endParaRPr/>
          </a:p>
        </p:txBody>
      </p:sp>
      <p:sp>
        <p:nvSpPr>
          <p:cNvPr id="194" name="Google Shape;194;p21"/>
          <p:cNvSpPr txBox="1"/>
          <p:nvPr/>
        </p:nvSpPr>
        <p:spPr>
          <a:xfrm>
            <a:off x="3383413" y="3249662"/>
            <a:ext cx="2552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Σεπτέμβριος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1"/>
          <p:cNvSpPr/>
          <p:nvPr/>
        </p:nvSpPr>
        <p:spPr>
          <a:xfrm>
            <a:off x="4516635" y="3697337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F2B48"/>
          </a:solidFill>
          <a:ln w="38100" cap="flat" cmpd="sng">
            <a:solidFill>
              <a:srgbClr val="C692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1"/>
          <p:cNvSpPr txBox="1"/>
          <p:nvPr/>
        </p:nvSpPr>
        <p:spPr>
          <a:xfrm>
            <a:off x="3444180" y="4173587"/>
            <a:ext cx="243066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Στοχευμένη καμπάνια σε Instagram, Reels &amp; Social Media για προβολή της περιοχής.</a:t>
            </a:r>
            <a:endParaRPr/>
          </a:p>
        </p:txBody>
      </p:sp>
      <p:sp>
        <p:nvSpPr>
          <p:cNvPr id="197" name="Google Shape;197;p21"/>
          <p:cNvSpPr txBox="1"/>
          <p:nvPr/>
        </p:nvSpPr>
        <p:spPr>
          <a:xfrm>
            <a:off x="6256094" y="3249662"/>
            <a:ext cx="2552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Οκτώβριος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/>
          <p:nvPr/>
        </p:nvSpPr>
        <p:spPr>
          <a:xfrm>
            <a:off x="7389316" y="3697337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F2B48"/>
          </a:solidFill>
          <a:ln w="38100" cap="flat" cmpd="sng">
            <a:solidFill>
              <a:srgbClr val="C692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 txBox="1"/>
          <p:nvPr/>
        </p:nvSpPr>
        <p:spPr>
          <a:xfrm>
            <a:off x="6316860" y="4173587"/>
            <a:ext cx="243066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Προώθηση φθινοπωρινού &amp; θεματικού τουρισμού για την επιμήκυνση της τουριστικής σεζόν.</a:t>
            </a:r>
            <a:endParaRPr/>
          </a:p>
        </p:txBody>
      </p:sp>
      <p:sp>
        <p:nvSpPr>
          <p:cNvPr id="200" name="Google Shape;200;p21"/>
          <p:cNvSpPr txBox="1"/>
          <p:nvPr/>
        </p:nvSpPr>
        <p:spPr>
          <a:xfrm>
            <a:off x="9128774" y="3249662"/>
            <a:ext cx="2552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Επόμενοι Σταθμοί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1"/>
          <p:cNvSpPr/>
          <p:nvPr/>
        </p:nvSpPr>
        <p:spPr>
          <a:xfrm>
            <a:off x="10261996" y="3697337"/>
            <a:ext cx="285750" cy="285750"/>
          </a:xfrm>
          <a:prstGeom prst="roundRect">
            <a:avLst>
              <a:gd name="adj" fmla="val 50000"/>
            </a:avLst>
          </a:prstGeom>
          <a:solidFill>
            <a:srgbClr val="0F2B48"/>
          </a:solidFill>
          <a:ln w="38100" cap="flat" cmpd="sng">
            <a:solidFill>
              <a:srgbClr val="C692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9189541" y="4173587"/>
            <a:ext cx="2430660" cy="621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4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Μεταφορά της κινητής κουζίνας σε νέα «κρυφά» σημεία της Μεσσηνίας &amp; Πελοποννήσου.</a:t>
            </a:r>
            <a:endParaRPr/>
          </a:p>
        </p:txBody>
      </p:sp>
      <p:sp>
        <p:nvSpPr>
          <p:cNvPr id="203" name="Google Shape;203;p21"/>
          <p:cNvSpPr txBox="1"/>
          <p:nvPr/>
        </p:nvSpPr>
        <p:spPr>
          <a:xfrm>
            <a:off x="571500" y="476250"/>
            <a:ext cx="116016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Στρατηγικός Σχεδιασμός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21"/>
          <p:cNvSpPr/>
          <p:nvPr/>
        </p:nvSpPr>
        <p:spPr>
          <a:xfrm>
            <a:off x="571500" y="102483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7050" y="2089875"/>
            <a:ext cx="7886124" cy="6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2"/>
          <p:cNvSpPr txBox="1"/>
          <p:nvPr/>
        </p:nvSpPr>
        <p:spPr>
          <a:xfrm>
            <a:off x="295275" y="476250"/>
            <a:ext cx="11601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rgbClr val="0F2B48"/>
                </a:solidFill>
                <a:latin typeface="Calibri"/>
                <a:ea typeface="Calibri"/>
                <a:cs typeface="Calibri"/>
                <a:sym typeface="Calibri"/>
              </a:rPr>
              <a:t>Σας Ευχαριστούμε!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2"/>
          <p:cNvSpPr txBox="1"/>
          <p:nvPr/>
        </p:nvSpPr>
        <p:spPr>
          <a:xfrm>
            <a:off x="571500" y="1428750"/>
            <a:ext cx="11049000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64748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«Οι Ταξιδευτές των Γεύσεων» συνεχίζουν το ταξίδι τους στις ομορφιές της Μεσσηνίας &amp; της Πελοποννήσου.</a:t>
            </a:r>
            <a:endParaRPr/>
          </a:p>
        </p:txBody>
      </p:sp>
      <p:sp>
        <p:nvSpPr>
          <p:cNvPr id="213" name="Google Shape;213;p22"/>
          <p:cNvSpPr txBox="1"/>
          <p:nvPr/>
        </p:nvSpPr>
        <p:spPr>
          <a:xfrm>
            <a:off x="2936230" y="2238375"/>
            <a:ext cx="1695450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F2B48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www.messinia-sem.gr</a:t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5165080" y="2238375"/>
            <a:ext cx="2242691" cy="20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F2B48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Σύλλογος Εστίασης Μεσσηνίας</a:t>
            </a:r>
            <a:endParaRPr/>
          </a:p>
        </p:txBody>
      </p:sp>
      <p:sp>
        <p:nvSpPr>
          <p:cNvPr id="215" name="Google Shape;215;p22"/>
          <p:cNvSpPr txBox="1"/>
          <p:nvPr/>
        </p:nvSpPr>
        <p:spPr>
          <a:xfrm>
            <a:off x="7922126" y="2238375"/>
            <a:ext cx="17919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F2B48"/>
                </a:solidFill>
                <a:latin typeface="Plus Jakarta Sans SemiBold"/>
                <a:ea typeface="Plus Jakarta Sans SemiBold"/>
                <a:cs typeface="Plus Jakarta Sans SemiBold"/>
                <a:sym typeface="Plus Jakarta Sans SemiBold"/>
              </a:rPr>
              <a:t> sem_messinia_forum</a:t>
            </a:r>
            <a:endParaRPr/>
          </a:p>
        </p:txBody>
      </p:sp>
      <p:pic>
        <p:nvPicPr>
          <p:cNvPr id="216" name="Google Shape;216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88580" y="2262187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7430" y="2262187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93521" y="2262187"/>
            <a:ext cx="133350" cy="15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474</Words>
  <Application>Microsoft Office PowerPoint</Application>
  <PresentationFormat>Ευρεία οθόνη</PresentationFormat>
  <Paragraphs>50</Paragraphs>
  <Slides>10</Slides>
  <Notes>10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8" baseType="lpstr">
      <vt:lpstr>Calibri</vt:lpstr>
      <vt:lpstr>Arial</vt:lpstr>
      <vt:lpstr>Calibri Light</vt:lpstr>
      <vt:lpstr>Plus Jakarta Sans</vt:lpstr>
      <vt:lpstr>Playfair Display ExtraBold</vt:lpstr>
      <vt:lpstr>Playfair Display</vt:lpstr>
      <vt:lpstr>Plus Jakarta Sans SemiBold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Γιάννης</dc:creator>
  <cp:lastModifiedBy>Ioannis Kolovos - President Messinia Forum</cp:lastModifiedBy>
  <cp:revision>5</cp:revision>
  <dcterms:modified xsi:type="dcterms:W3CDTF">2026-08-28T11:01:34Z</dcterms:modified>
</cp:coreProperties>
</file>