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1" r:id="rId3"/>
  </p:sldMasterIdLst>
  <p:sldIdLst>
    <p:sldId id="734" r:id="rId4"/>
    <p:sldId id="895" r:id="rId5"/>
    <p:sldId id="760" r:id="rId6"/>
    <p:sldId id="884" r:id="rId7"/>
    <p:sldId id="818" r:id="rId8"/>
    <p:sldId id="819" r:id="rId9"/>
    <p:sldId id="765" r:id="rId10"/>
    <p:sldId id="766" r:id="rId11"/>
    <p:sldId id="639" r:id="rId12"/>
    <p:sldId id="640" r:id="rId13"/>
    <p:sldId id="821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01E03-7A7D-4B99-B155-A8140EF43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95389-2774-5727-A6A9-AB746D4A8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3D5AE-B143-9F44-79EF-70EEF26EC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30BF9-898C-5263-FE96-F2DBBBD4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A132-105F-D5C9-65A6-86D9126D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9290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323F-D10D-DFA1-54AE-DD1B51987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E3D1E-4070-B102-E8DE-326B1FDA6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54B14-8CFD-26CB-6AC0-6709A382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EB9E-1F12-BFAA-F1B1-BA06B1CEB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D4150-321E-28F6-A9DB-6E388455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4166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F146D-39FF-7111-E2D7-C197EBAA9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B1CFD-DFB9-C7DB-23AF-75FF497B7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CED9-D94B-DB38-3F26-9B65A6D4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71FE1-E84B-2014-BD79-74B3C9C4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16FF4-2BE9-4756-6FD9-7526AEB6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15385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Custom Layout">
  <p:cSld name="8_Custom Layou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/>
          <p:nvPr/>
        </p:nvSpPr>
        <p:spPr>
          <a:xfrm>
            <a:off x="0" y="-3"/>
            <a:ext cx="12192000" cy="6858003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70000"/>
          <a:stretch/>
        </p:blipFill>
        <p:spPr>
          <a:xfrm>
            <a:off x="8534400" y="-1"/>
            <a:ext cx="36576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14000" y="2603034"/>
            <a:ext cx="6621800" cy="1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414000" y="4609783"/>
            <a:ext cx="662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828754" lvl="2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2438339" lvl="3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3657509" lvl="5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4267093" lvl="6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2"/>
          </p:nvPr>
        </p:nvSpPr>
        <p:spPr>
          <a:xfrm>
            <a:off x="1618679" y="1205621"/>
            <a:ext cx="4657521" cy="46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00" tIns="45700" rIns="91425" bIns="45700" anchor="t" anchorCtr="0">
            <a:norm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828754" lvl="2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2438339" lvl="3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3657509" lvl="5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4267093" lvl="6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2443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/>
        </p:nvSpPr>
        <p:spPr>
          <a:xfrm>
            <a:off x="0" y="6114521"/>
            <a:ext cx="12192000" cy="7635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1347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5220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3" name="Google Shape;23;p4"/>
          <p:cNvSpPr/>
          <p:nvPr/>
        </p:nvSpPr>
        <p:spPr>
          <a:xfrm>
            <a:off x="363013" y="225466"/>
            <a:ext cx="5473800" cy="915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26270" y="398076"/>
            <a:ext cx="11492343" cy="70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200">
                <a:solidFill>
                  <a:srgbClr val="01347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0" y="-3"/>
            <a:ext cx="12192000" cy="6858003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4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70000"/>
          <a:stretch/>
        </p:blipFill>
        <p:spPr>
          <a:xfrm>
            <a:off x="8534400" y="-1"/>
            <a:ext cx="3657600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0787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5"/>
          <p:cNvSpPr/>
          <p:nvPr/>
        </p:nvSpPr>
        <p:spPr>
          <a:xfrm>
            <a:off x="3176" y="2608637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65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185" t="6084" r="87330" b="75016"/>
          <a:stretch/>
        </p:blipFill>
        <p:spPr>
          <a:xfrm>
            <a:off x="869970" y="5228949"/>
            <a:ext cx="1157601" cy="117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5491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01E03-7A7D-4B99-B155-A8140EF43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95389-2774-5727-A6A9-AB746D4A8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3D5AE-B143-9F44-79EF-70EEF26EC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30BF9-898C-5263-FE96-F2DBBBD4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A132-105F-D5C9-65A6-86D9126D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2872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DFB38-FBBF-7C68-4C2A-61CDA690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5A1D0-8AA6-2E58-BBC8-B002B20C2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F0A17-428A-6E13-3FAF-F9158108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3D84-0250-5A24-F4BC-E90D93F6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97E5A-399C-5D32-2147-A9A6D925D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8390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9609-1D23-631A-51E1-8AEE8229B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FF72A-3B4A-73B0-FA20-4BB771E0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2331C-3F74-0E86-296B-A63D2D79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45C46-36F9-308B-BA75-FCB0E8B2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91E67-DF8B-584E-34D1-225FCBF6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0663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CCF1B-F524-2E65-0622-D6BD9951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FD6F-1CCF-6427-AB61-58C1E5385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F99BB-3AB8-8C43-C20B-47A31DB17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D8ACD-7606-6A07-2A83-A1A64244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5908F-B9D0-8C0B-CD8E-9EE86EA2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9ACE9-5F5B-15BE-3CEA-81746A52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6541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5B805-83C3-6642-EDCC-C7A7B3E13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C5DC9-B4D7-0A06-B471-547CA0D42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2E189-F097-0BA7-B67A-04CD34020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F41CB2-4D1A-AA04-D71D-5C57207AE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C4020-89AC-E206-7C63-12EDC6378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DAADB-5C3D-F97B-4D8F-3A22BECD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A27DD1-7868-6019-84FC-503D5C76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46A12-E0EC-F24A-CED8-0710FA89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490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DFB38-FBBF-7C68-4C2A-61CDA690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5A1D0-8AA6-2E58-BBC8-B002B20C2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F0A17-428A-6E13-3FAF-F9158108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3D84-0250-5A24-F4BC-E90D93F6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97E5A-399C-5D32-2147-A9A6D925D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85231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471E-7089-FBBA-82B0-A745C8E5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537A87-7825-6AEA-D75E-D9017A91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4E31-E022-1E43-DE74-7BB4BD04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084BE-8A2F-65BB-4406-ED844449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004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E21C2-759E-1DF4-B20C-8C1D9592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6585A2-D5F9-FAC9-235A-2F44C124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2D3C2-1CCD-8BED-2ECC-193BF957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5406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AC8E-40D4-5F87-7D98-8B29303FD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A84B-6911-282B-D712-EF70908B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CD936-E8C9-CF55-20EF-E4C104D32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4685B-3903-2D3D-650E-F61A71E3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7145E-5386-EB8E-5F1E-CA87C738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4335F-037E-1885-1BDB-788FFAB9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90459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1001-344D-F09F-2141-EC7C7230F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5102A8-3D28-632F-ACEB-3D23DC31B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12006-4242-92EA-F6B3-E899FBD80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A6854-9146-C53C-01A3-300CBD2A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94231-8BC2-B664-D81C-521E0E12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20FFB-1A16-5878-A94B-3EAABC9E6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76204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323F-D10D-DFA1-54AE-DD1B51987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E3D1E-4070-B102-E8DE-326B1FDA6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54B14-8CFD-26CB-6AC0-6709A382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EB9E-1F12-BFAA-F1B1-BA06B1CEB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D4150-321E-28F6-A9DB-6E388455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82204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F146D-39FF-7111-E2D7-C197EBAA9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B1CFD-DFB9-C7DB-23AF-75FF497B7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CED9-D94B-DB38-3F26-9B65A6D4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71FE1-E84B-2014-BD79-74B3C9C4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16FF4-2BE9-4756-6FD9-7526AEB6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39504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Custom Layout">
  <p:cSld name="8_Custom Layou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/>
          <p:nvPr/>
        </p:nvSpPr>
        <p:spPr>
          <a:xfrm>
            <a:off x="0" y="-3"/>
            <a:ext cx="12192000" cy="6858003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 descr="A close up of a logo&#10;&#10;Description automatically generated"/>
          <p:cNvPicPr preferRelativeResize="0"/>
          <p:nvPr/>
        </p:nvPicPr>
        <p:blipFill rotWithShape="1">
          <a:blip r:embed="rId2" cstate="print">
            <a:alphaModFix/>
          </a:blip>
          <a:srcRect l="70000"/>
          <a:stretch/>
        </p:blipFill>
        <p:spPr>
          <a:xfrm>
            <a:off x="8534400" y="-1"/>
            <a:ext cx="36576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14000" y="2603034"/>
            <a:ext cx="6621800" cy="1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414000" y="4609783"/>
            <a:ext cx="662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828754" lvl="2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2438339" lvl="3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3657509" lvl="5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4267093" lvl="6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2"/>
          </p:nvPr>
        </p:nvSpPr>
        <p:spPr>
          <a:xfrm>
            <a:off x="1618679" y="1205621"/>
            <a:ext cx="4657521" cy="46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00" tIns="45700" rIns="91425" bIns="45700" anchor="t" anchorCtr="0">
            <a:norm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828754" lvl="2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2438339" lvl="3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3657509" lvl="5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4267093" lvl="6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38396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/>
        </p:nvSpPr>
        <p:spPr>
          <a:xfrm>
            <a:off x="0" y="6114521"/>
            <a:ext cx="12192000" cy="7635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1347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5220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3" name="Google Shape;23;p4"/>
          <p:cNvSpPr/>
          <p:nvPr/>
        </p:nvSpPr>
        <p:spPr>
          <a:xfrm>
            <a:off x="363013" y="225466"/>
            <a:ext cx="5473800" cy="915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26270" y="398076"/>
            <a:ext cx="11492343" cy="70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200">
                <a:solidFill>
                  <a:srgbClr val="01347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0" y="-3"/>
            <a:ext cx="12192000" cy="6858003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4" descr="A close up of a logo&#10;&#10;Description automatically generated"/>
          <p:cNvPicPr preferRelativeResize="0"/>
          <p:nvPr/>
        </p:nvPicPr>
        <p:blipFill rotWithShape="1">
          <a:blip r:embed="rId2" cstate="print">
            <a:alphaModFix/>
          </a:blip>
          <a:srcRect l="70000"/>
          <a:stretch/>
        </p:blipFill>
        <p:spPr>
          <a:xfrm>
            <a:off x="8534400" y="-1"/>
            <a:ext cx="3657600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23378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7"/>
          <p:cNvSpPr txBox="1">
            <a:spLocks noGrp="1"/>
          </p:cNvSpPr>
          <p:nvPr>
            <p:ph type="title"/>
          </p:nvPr>
        </p:nvSpPr>
        <p:spPr>
          <a:xfrm>
            <a:off x="344311" y="263525"/>
            <a:ext cx="11503378" cy="60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b="1">
                <a:solidFill>
                  <a:schemeClr val="bg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9007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5"/>
          <p:cNvSpPr/>
          <p:nvPr/>
        </p:nvSpPr>
        <p:spPr>
          <a:xfrm>
            <a:off x="3176" y="2608637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65" descr="A close up of a logo&#10;&#10;Description automatically generated"/>
          <p:cNvPicPr preferRelativeResize="0"/>
          <p:nvPr/>
        </p:nvPicPr>
        <p:blipFill rotWithShape="1">
          <a:blip r:embed="rId2" cstate="print">
            <a:alphaModFix/>
          </a:blip>
          <a:srcRect l="2185" t="6084" r="87330" b="75016"/>
          <a:stretch/>
        </p:blipFill>
        <p:spPr>
          <a:xfrm>
            <a:off x="869970" y="5228949"/>
            <a:ext cx="1157601" cy="117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977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9609-1D23-631A-51E1-8AEE8229B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FF72A-3B4A-73B0-FA20-4BB771E0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2331C-3F74-0E86-296B-A63D2D79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45C46-36F9-308B-BA75-FCB0E8B2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91E67-DF8B-584E-34D1-225FCBF6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798637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0"/>
          <p:cNvSpPr txBox="1">
            <a:spLocks noGrp="1"/>
          </p:cNvSpPr>
          <p:nvPr>
            <p:ph type="ctrTitle"/>
          </p:nvPr>
        </p:nvSpPr>
        <p:spPr>
          <a:xfrm>
            <a:off x="3886200" y="476125"/>
            <a:ext cx="8096400" cy="15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4000"/>
              <a:buFont typeface="Calibri"/>
              <a:buNone/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50"/>
          <p:cNvSpPr txBox="1"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53356"/>
              </a:buClr>
              <a:buSzPts val="2400"/>
              <a:buNone/>
              <a:defRPr sz="2400" b="1">
                <a:solidFill>
                  <a:srgbClr val="2533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50"/>
          <p:cNvSpPr/>
          <p:nvPr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Google Shape;43;p50" descr="Image result for ÎµÎ»Î»Î·Î½Î¹ÎºÎ· Î´Î·Î¼Î¿ÎºÏÎ±ÏÎ¹Î±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58746" y="4256881"/>
            <a:ext cx="1832104" cy="1795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45706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7"/>
          <p:cNvSpPr txBox="1">
            <a:spLocks noGrp="1"/>
          </p:cNvSpPr>
          <p:nvPr>
            <p:ph type="title"/>
          </p:nvPr>
        </p:nvSpPr>
        <p:spPr>
          <a:xfrm>
            <a:off x="344311" y="263525"/>
            <a:ext cx="11503378" cy="60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b="1">
                <a:solidFill>
                  <a:schemeClr val="bg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49637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57"/>
          <p:cNvSpPr txBox="1"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57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54" name="Google Shape;54;p57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55" name="Google Shape;55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37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5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58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 dirty="0"/>
          </a:p>
        </p:txBody>
      </p:sp>
      <p:sp>
        <p:nvSpPr>
          <p:cNvPr id="61" name="Google Shape;61;p58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62" name="Google Shape;62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50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4"/>
          <p:cNvSpPr/>
          <p:nvPr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64" descr="Image result for ÎµÎ»Î»Î·Î½Î¹ÎºÎ· Î´Î·Î¼Î¿ÎºÏÎ±ÏÎ¹Î±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3946" y="1268753"/>
            <a:ext cx="1832104" cy="1795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64"/>
          <p:cNvSpPr/>
          <p:nvPr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" name="Google Shape;102;p64"/>
          <p:cNvSpPr txBox="1"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6000"/>
              <a:buFont typeface="Helvetica Neue"/>
              <a:buNone/>
              <a:defRPr sz="600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" name="Google Shape;103;p64"/>
          <p:cNvSpPr txBox="1"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59466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preserve="1">
  <p:cSld name="Custom Layou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6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00ACD9-48D2-08B9-B74B-779C486642BA}"/>
              </a:ext>
            </a:extLst>
          </p:cNvPr>
          <p:cNvSpPr/>
          <p:nvPr userDrawn="1"/>
        </p:nvSpPr>
        <p:spPr>
          <a:xfrm>
            <a:off x="1171223" y="4906349"/>
            <a:ext cx="4021666" cy="1267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l-GR" b="1" kern="0" dirty="0">
                <a:solidFill>
                  <a:srgbClr val="FFFFFF"/>
                </a:solidFill>
                <a:sym typeface="Arial"/>
              </a:rPr>
              <a:t>ΕΛΛΗΝΙΚΗ ΔΗΜΟΚΡΑΤΙΑ</a:t>
            </a: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el-GR" b="1" kern="0" dirty="0" err="1">
                <a:solidFill>
                  <a:srgbClr val="FFFFFF"/>
                </a:solidFill>
                <a:sym typeface="Arial"/>
              </a:rPr>
              <a:t>Κυβ</a:t>
            </a:r>
            <a:r>
              <a:rPr lang="x-none" b="1" kern="0" dirty="0">
                <a:solidFill>
                  <a:srgbClr val="FFFFFF"/>
                </a:solidFill>
                <a:sym typeface="Arial"/>
              </a:rPr>
              <a:t>έ</a:t>
            </a:r>
            <a:r>
              <a:rPr lang="el-GR" b="1" kern="0" dirty="0" err="1">
                <a:solidFill>
                  <a:srgbClr val="FFFFFF"/>
                </a:solidFill>
                <a:sym typeface="Arial"/>
              </a:rPr>
              <a:t>ρνηση</a:t>
            </a:r>
            <a:endParaRPr lang="x-none" b="1" kern="0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85032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37415" y="33480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6547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102578"/>
            <a:ext cx="10514011" cy="112673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3077" y="1454480"/>
            <a:ext cx="4461646" cy="429533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386831" y="1908000"/>
            <a:ext cx="4430769" cy="288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03077" y="1908000"/>
            <a:ext cx="4430769" cy="288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86831" y="1454479"/>
            <a:ext cx="4461646" cy="429533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7565294" y="6356750"/>
            <a:ext cx="3788507" cy="374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algn="r">
              <a:buClr>
                <a:srgbClr val="000000"/>
              </a:buClr>
              <a:buFont typeface="Arial"/>
              <a:buNone/>
            </a:pPr>
            <a:fld id="{08C41CA0-F5C0-45EB-B068-8C50D29B1E8B}" type="slidenum">
              <a:rPr lang="en-US" sz="1200" smtClean="0">
                <a:solidFill>
                  <a:srgbClr val="000000">
                    <a:lumMod val="50000"/>
                    <a:lumOff val="50000"/>
                  </a:srgbClr>
                </a:solidFill>
                <a:sym typeface="Arial"/>
              </a:rPr>
              <a:pPr algn="r"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en-US" sz="1200" dirty="0">
              <a:solidFill>
                <a:srgbClr val="000000">
                  <a:lumMod val="50000"/>
                  <a:lumOff val="50000"/>
                </a:srgbClr>
              </a:solidFill>
              <a:sym typeface="Arial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8201" y="1046000"/>
            <a:ext cx="4063531" cy="0"/>
          </a:xfrm>
          <a:prstGeom prst="line">
            <a:avLst/>
          </a:prstGeom>
          <a:ln>
            <a:solidFill>
              <a:srgbClr val="134A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9895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2449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5"/>
          <p:cNvSpPr/>
          <p:nvPr/>
        </p:nvSpPr>
        <p:spPr>
          <a:xfrm>
            <a:off x="3176" y="2608637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65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185" t="6084" r="87330" b="75016"/>
          <a:stretch/>
        </p:blipFill>
        <p:spPr>
          <a:xfrm>
            <a:off x="869970" y="5228949"/>
            <a:ext cx="1157601" cy="117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69406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905B-211F-41C5-BAAF-0FAC786C6242}" type="datetime1">
              <a:rPr lang="en-US" smtClean="0"/>
              <a:t>11/3/2024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7F8A-FE7F-45A6-95FA-CAF360B4B11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168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CCF1B-F524-2E65-0622-D6BD9951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FD6F-1CCF-6427-AB61-58C1E5385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F99BB-3AB8-8C43-C20B-47A31DB17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D8ACD-7606-6A07-2A83-A1A64244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5908F-B9D0-8C0B-CD8E-9EE86EA2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9ACE9-5F5B-15BE-3CEA-81746A52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672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5B805-83C3-6642-EDCC-C7A7B3E13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C5DC9-B4D7-0A06-B471-547CA0D42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2E189-F097-0BA7-B67A-04CD34020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F41CB2-4D1A-AA04-D71D-5C57207AE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C4020-89AC-E206-7C63-12EDC6378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DAADB-5C3D-F97B-4D8F-3A22BECD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A27DD1-7868-6019-84FC-503D5C76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46A12-E0EC-F24A-CED8-0710FA89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4291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471E-7089-FBBA-82B0-A745C8E5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537A87-7825-6AEA-D75E-D9017A91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4E31-E022-1E43-DE74-7BB4BD04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084BE-8A2F-65BB-4406-ED844449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1614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E21C2-759E-1DF4-B20C-8C1D9592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6585A2-D5F9-FAC9-235A-2F44C124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2D3C2-1CCD-8BED-2ECC-193BF957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666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AC8E-40D4-5F87-7D98-8B29303FD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A84B-6911-282B-D712-EF70908B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CD936-E8C9-CF55-20EF-E4C104D32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4685B-3903-2D3D-650E-F61A71E3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7145E-5386-EB8E-5F1E-CA87C738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4335F-037E-1885-1BDB-788FFAB9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8397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1001-344D-F09F-2141-EC7C7230F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5102A8-3D28-632F-ACEB-3D23DC31B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12006-4242-92EA-F6B3-E899FBD80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A6854-9146-C53C-01A3-300CBD2A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94231-8BC2-B664-D81C-521E0E12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20FFB-1A16-5878-A94B-3EAABC9E6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7967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726DE-C59A-A5EB-0867-1A7D60A4A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3202A-7598-B6CB-8F60-316A592F0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72C42-D062-A9C1-1A89-8947335D8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70E8-77CC-4349-AD5A-D9241C18ADDC}" type="datetimeFigureOut">
              <a:rPr lang="x-none" smtClean="0"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579E-111C-A666-F6EC-6B51D4EC6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BEBAF-DF56-6F3B-524B-44FB5A904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B509-C555-7A42-A55F-2D98D74F01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9560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726DE-C59A-A5EB-0867-1A7D60A4A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3202A-7598-B6CB-8F60-316A592F0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72C42-D062-A9C1-1A89-8947335D8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70E8-77CC-4349-AD5A-D9241C18ADDC}" type="datetimeFigureOut">
              <a:rPr lang="x-none" smtClean="0"/>
              <a:pPr/>
              <a:t>3/11/2024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579E-111C-A666-F6EC-6B51D4EC6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BEBAF-DF56-6F3B-524B-44FB5A904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B509-C555-7A42-A55F-2D98D74F01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7239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9"/>
          <p:cNvSpPr/>
          <p:nvPr/>
        </p:nvSpPr>
        <p:spPr>
          <a:xfrm>
            <a:off x="0" y="5903650"/>
            <a:ext cx="985421" cy="954349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Google Shape;11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sz="3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9"/>
          <p:cNvSpPr txBox="1"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98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9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x-none" kern="0"/>
          </a:p>
        </p:txBody>
      </p:sp>
      <p:sp>
        <p:nvSpPr>
          <p:cNvPr id="14" name="Google Shape;14;p49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x-none" kern="0"/>
          </a:p>
        </p:txBody>
      </p:sp>
      <p:sp>
        <p:nvSpPr>
          <p:cNvPr id="15" name="Google Shape;15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kern="0" smtClean="0"/>
              <a:pPr/>
              <a:t>‹#›</a:t>
            </a:fld>
            <a:endParaRPr lang="en-US" kern="0"/>
          </a:p>
        </p:txBody>
      </p:sp>
      <p:pic>
        <p:nvPicPr>
          <p:cNvPr id="16" name="Google Shape;16;p49" descr="Image result for ÎµÎ»Î»Î·Î½Î¹ÎºÎ· Î´Î·Î¼Î¿ÎºÏÎ±ÏÎ¹Î± logo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8110" y="6374106"/>
            <a:ext cx="375722" cy="368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4404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9C5856-9D0D-1432-2B64-C743BB072A19}"/>
              </a:ext>
            </a:extLst>
          </p:cNvPr>
          <p:cNvSpPr txBox="1"/>
          <p:nvPr/>
        </p:nvSpPr>
        <p:spPr>
          <a:xfrm>
            <a:off x="429950" y="2139230"/>
            <a:ext cx="10529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/>
                <a:cs typeface="Calibri" panose="020F0502020204030204" pitchFamily="34" charset="0"/>
              </a:rPr>
              <a:t>Υπουργείο Αγροτικής Ανάπτυξης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374C8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/>
                <a:cs typeface="Calibri" panose="020F0502020204030204" pitchFamily="34" charset="0"/>
              </a:rPr>
              <a:t>&amp; Τροφίμων</a:t>
            </a:r>
          </a:p>
        </p:txBody>
      </p:sp>
    </p:spTree>
    <p:extLst>
      <p:ext uri="{BB962C8B-B14F-4D97-AF65-F5344CB8AC3E}">
        <p14:creationId xmlns:p14="http://schemas.microsoft.com/office/powerpoint/2010/main" val="1609807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l-GR" sz="2700" dirty="0">
                <a:latin typeface="Helvetica Neue"/>
              </a:rPr>
              <a:t>Πολιτικές/Δράσεις</a:t>
            </a:r>
            <a:endParaRPr lang="x-none" sz="2700" dirty="0">
              <a:latin typeface="Helvetica Neue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349375"/>
          <a:ext cx="11233150" cy="148336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Ειδικός φόρος κατανάλωσης στο αγροτικό πετρέλαιο</a:t>
                      </a:r>
                      <a:endParaRPr lang="x-none" sz="18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Στόχος είναι η μείωση του κόστους παραγωγής μέσω θέσπισης μόνιμου μηχανισμού επιστροφής του ΕΦΚ. 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Ωφελούμενοι: 298.000 κατ’ επάγγελμα αγρότες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Πρόοδος υλοποίησης: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επεξεργασία σχεδίου ΚΥΑ με συναρμόδια υπουργεία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357033" y="3229872"/>
          <a:ext cx="11233150" cy="202692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Ρύθμιση «κόκκινων δανείων»</a:t>
                      </a:r>
                      <a:endParaRPr lang="x-none" sz="18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just">
                        <a:buFont typeface="Arial" pitchFamily="34" charset="0"/>
                        <a:buNone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Στόχος είναι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η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στήριξη συνεργατικών σχημάτων, η ενίσχυση βιώσιμων συνεταιρισμών, η άμεση πρόσβαση σε λύσεις νέας τραπεζικής χρηματοδότησης, η προσέλκυση κεφαλαίων στον πρωτογενή τομέα,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οι βιώσιμες ρυθμίσεις αγροτικών δανείων.</a:t>
                      </a:r>
                    </a:p>
                  </a:txBody>
                  <a:tcPr marL="91443" marR="914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Ωφελούμενοι: Συνεταιρισμοί,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αγρότες</a:t>
                      </a:r>
                      <a:endParaRPr lang="el-GR" sz="18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792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Πρόοδος υλοποίησης: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στάδιο επεξεργασίας διατάξεων</a:t>
                      </a:r>
                      <a:endParaRPr lang="el-GR" sz="18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480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l-GR" sz="2700" dirty="0">
                <a:latin typeface="Helvetica Neue"/>
              </a:rPr>
              <a:t>Πολιτικές/Δράσεις</a:t>
            </a:r>
            <a:endParaRPr lang="x-none" sz="2700" dirty="0">
              <a:latin typeface="Helvetica Neue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195072" y="841247"/>
          <a:ext cx="11643360" cy="5440053"/>
        </p:xfrm>
        <a:graphic>
          <a:graphicData uri="http://schemas.openxmlformats.org/drawingml/2006/table">
            <a:tbl>
              <a:tblPr firstRow="1" bandRow="1"/>
              <a:tblGrid>
                <a:gridCol w="1164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173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l-GR" sz="1800" b="1" i="1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                Ολοκληρωμένο Πρόγραμμα Κατάρτισης </a:t>
                      </a:r>
                      <a:endParaRPr lang="x-none" sz="1800" b="1" i="1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466">
                <a:tc>
                  <a:txBody>
                    <a:bodyPr/>
                    <a:lstStyle/>
                    <a:p>
                      <a:pPr algn="just"/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Ο Ελληνικός Γεωργικός Οργανισμός ΔΗΜΗΤΡΑ (ΕΛΓΟ-ΔΗΜΗΤΡΑ), ως φορέας υλοποίησης, σε συνεργασία με το Υπουργείο Αγροτικής Ανάπτυξης και Τροφίμων και την Περιφέρεια Πελοποννήσου θα υλοποιήσει ένα </a:t>
                      </a: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ολοκληρωμένο πρόγραμμα κατάρτισης για </a:t>
                      </a:r>
                      <a:r>
                        <a:rPr lang="el-GR" sz="1800" b="1" i="0" u="sng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τις αγρότισσες και τους αγρότες της Περιφέρειας Πελοποννήσου,</a:t>
                      </a:r>
                      <a:r>
                        <a:rPr lang="el-GR" sz="1800" b="1" i="0" u="sng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προϋπολογισμού 900.000 € (χρηματοδότηση από ΥΠΑΑΤ και Περιφέρεια Πελοποννήσου) 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just"/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Οι καταρτίσεις θα περιλαμβάνουν βασικούς κλάδους όπως η ελαιοκομία, η αμπελουργία, η καλλιέργεια εσπεριδοειδών, η παραγωγή κηπευτικών και η κτηνοτροφία, ενώ θα δοθεί έμφαση και σε εξειδικευμένα θέματα, όπως η μελισσοκομία και η καλλιέργεια σύκων, όπου αυτό κρίνεται σκόπιμο ανά περιοχή. Σε κάθε θεματική ομάδα εκπαιδεύσεων έμφαση θα δοθεί στην ενίσχυση των γνώσεων και δεξιοτήτων ως προς τα εξής: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Αγροοικολογικά συστήματα παραγωγής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: Εισαγωγή στις αρχές της βιώσιμης και φιλικής προς το περιβάλλον γεωργίας.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Ολιστική προσέγγιση της υγείας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: Υποστήριξη πρακτικών που διασφαλίζουν την υγεία των φυτών, των ζώων και του περιβάλλοντος.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Κυκλική οικονομία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: Προώθηση των αρχών της κυκλικής οικονομίας στην αγροτική παραγωγή.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Ανθεκτικότητα στην κλιματική αλλαγή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: Ανάπτυξη ανθεκτικών γεωργικών πρακτικών για την αντιμετώπιση των κλιματικών κινδύνων.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Ψηφιακές τεχνολογίες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: Εκπαίδευση στις ψηφιακές εφαρμογές που συμβάλλουν στην εφαρμογή της γεωργίας ακριβείας και της βελτίωσης της παραγωγικότητας.</a:t>
                      </a:r>
                    </a:p>
                    <a:p>
                      <a:pPr lvl="0" algn="just">
                        <a:buFont typeface="Arial" pitchFamily="34" charset="0"/>
                        <a:buNone/>
                      </a:pPr>
                      <a:endParaRPr lang="el-GR" sz="18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4 - Έλλειψη"/>
          <p:cNvSpPr/>
          <p:nvPr/>
        </p:nvSpPr>
        <p:spPr>
          <a:xfrm>
            <a:off x="114915" y="931479"/>
            <a:ext cx="1078271" cy="5569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27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5C3B2-4CBB-F262-7672-AB00F04DE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31B4E2D8-7C12-0CAC-566A-CB598607568F}"/>
              </a:ext>
            </a:extLst>
          </p:cNvPr>
          <p:cNvGrpSpPr/>
          <p:nvPr/>
        </p:nvGrpSpPr>
        <p:grpSpPr>
          <a:xfrm>
            <a:off x="382419" y="1669319"/>
            <a:ext cx="4585604" cy="4988836"/>
            <a:chOff x="382419" y="1658272"/>
            <a:chExt cx="4585604" cy="3991753"/>
          </a:xfrm>
        </p:grpSpPr>
        <p:sp>
          <p:nvSpPr>
            <p:cNvPr id="9" name="Ελεύθερη σχεδίαση 8">
              <a:extLst>
                <a:ext uri="{FF2B5EF4-FFF2-40B4-BE49-F238E27FC236}">
                  <a16:creationId xmlns:a16="http://schemas.microsoft.com/office/drawing/2014/main" id="{AF0E328F-BF55-6D42-0710-C9B64899D690}"/>
                </a:ext>
              </a:extLst>
            </p:cNvPr>
            <p:cNvSpPr/>
            <p:nvPr/>
          </p:nvSpPr>
          <p:spPr>
            <a:xfrm>
              <a:off x="404701" y="1658272"/>
              <a:ext cx="4563322" cy="528852"/>
            </a:xfrm>
            <a:custGeom>
              <a:avLst/>
              <a:gdLst>
                <a:gd name="connsiteX0" fmla="*/ 0 w 4563322"/>
                <a:gd name="connsiteY0" fmla="*/ 163435 h 980593"/>
                <a:gd name="connsiteX1" fmla="*/ 163435 w 4563322"/>
                <a:gd name="connsiteY1" fmla="*/ 0 h 980593"/>
                <a:gd name="connsiteX2" fmla="*/ 4399887 w 4563322"/>
                <a:gd name="connsiteY2" fmla="*/ 0 h 980593"/>
                <a:gd name="connsiteX3" fmla="*/ 4563322 w 4563322"/>
                <a:gd name="connsiteY3" fmla="*/ 163435 h 980593"/>
                <a:gd name="connsiteX4" fmla="*/ 4563322 w 4563322"/>
                <a:gd name="connsiteY4" fmla="*/ 817158 h 980593"/>
                <a:gd name="connsiteX5" fmla="*/ 4399887 w 4563322"/>
                <a:gd name="connsiteY5" fmla="*/ 980593 h 980593"/>
                <a:gd name="connsiteX6" fmla="*/ 163435 w 4563322"/>
                <a:gd name="connsiteY6" fmla="*/ 980593 h 980593"/>
                <a:gd name="connsiteX7" fmla="*/ 0 w 4563322"/>
                <a:gd name="connsiteY7" fmla="*/ 817158 h 980593"/>
                <a:gd name="connsiteX8" fmla="*/ 0 w 4563322"/>
                <a:gd name="connsiteY8" fmla="*/ 163435 h 98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3322" h="980593">
                  <a:moveTo>
                    <a:pt x="0" y="163435"/>
                  </a:moveTo>
                  <a:cubicBezTo>
                    <a:pt x="0" y="73172"/>
                    <a:pt x="73172" y="0"/>
                    <a:pt x="163435" y="0"/>
                  </a:cubicBezTo>
                  <a:lnTo>
                    <a:pt x="4399887" y="0"/>
                  </a:lnTo>
                  <a:cubicBezTo>
                    <a:pt x="4490150" y="0"/>
                    <a:pt x="4563322" y="73172"/>
                    <a:pt x="4563322" y="163435"/>
                  </a:cubicBezTo>
                  <a:lnTo>
                    <a:pt x="4563322" y="817158"/>
                  </a:lnTo>
                  <a:cubicBezTo>
                    <a:pt x="4563322" y="907421"/>
                    <a:pt x="4490150" y="980593"/>
                    <a:pt x="4399887" y="980593"/>
                  </a:cubicBezTo>
                  <a:lnTo>
                    <a:pt x="163435" y="980593"/>
                  </a:lnTo>
                  <a:cubicBezTo>
                    <a:pt x="73172" y="980593"/>
                    <a:pt x="0" y="907421"/>
                    <a:pt x="0" y="817158"/>
                  </a:cubicBezTo>
                  <a:lnTo>
                    <a:pt x="0" y="1634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49" tIns="82159" rIns="116449" bIns="82159" numCol="1" spcCol="1270" anchor="ctr" anchorCtr="0">
              <a:noAutofit/>
            </a:bodyPr>
            <a:lstStyle/>
            <a:p>
              <a:pPr marL="0" marR="0" lvl="0" indent="0" algn="l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ΠΑΑ 2014-2022</a:t>
              </a:r>
            </a:p>
          </p:txBody>
        </p:sp>
        <p:sp>
          <p:nvSpPr>
            <p:cNvPr id="11" name="Ελεύθερη σχεδίαση 10">
              <a:extLst>
                <a:ext uri="{FF2B5EF4-FFF2-40B4-BE49-F238E27FC236}">
                  <a16:creationId xmlns:a16="http://schemas.microsoft.com/office/drawing/2014/main" id="{2F6D8196-F32A-FDE8-3B02-6CBA4FD8D7C9}"/>
                </a:ext>
              </a:extLst>
            </p:cNvPr>
            <p:cNvSpPr/>
            <p:nvPr/>
          </p:nvSpPr>
          <p:spPr>
            <a:xfrm>
              <a:off x="382419" y="3914659"/>
              <a:ext cx="4563322" cy="1058933"/>
            </a:xfrm>
            <a:custGeom>
              <a:avLst/>
              <a:gdLst>
                <a:gd name="connsiteX0" fmla="*/ 0 w 4563322"/>
                <a:gd name="connsiteY0" fmla="*/ 128786 h 772701"/>
                <a:gd name="connsiteX1" fmla="*/ 128786 w 4563322"/>
                <a:gd name="connsiteY1" fmla="*/ 0 h 772701"/>
                <a:gd name="connsiteX2" fmla="*/ 4434536 w 4563322"/>
                <a:gd name="connsiteY2" fmla="*/ 0 h 772701"/>
                <a:gd name="connsiteX3" fmla="*/ 4563322 w 4563322"/>
                <a:gd name="connsiteY3" fmla="*/ 128786 h 772701"/>
                <a:gd name="connsiteX4" fmla="*/ 4563322 w 4563322"/>
                <a:gd name="connsiteY4" fmla="*/ 643915 h 772701"/>
                <a:gd name="connsiteX5" fmla="*/ 4434536 w 4563322"/>
                <a:gd name="connsiteY5" fmla="*/ 772701 h 772701"/>
                <a:gd name="connsiteX6" fmla="*/ 128786 w 4563322"/>
                <a:gd name="connsiteY6" fmla="*/ 772701 h 772701"/>
                <a:gd name="connsiteX7" fmla="*/ 0 w 4563322"/>
                <a:gd name="connsiteY7" fmla="*/ 643915 h 772701"/>
                <a:gd name="connsiteX8" fmla="*/ 0 w 4563322"/>
                <a:gd name="connsiteY8" fmla="*/ 128786 h 77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3322" h="772701">
                  <a:moveTo>
                    <a:pt x="0" y="128786"/>
                  </a:moveTo>
                  <a:cubicBezTo>
                    <a:pt x="0" y="57659"/>
                    <a:pt x="57659" y="0"/>
                    <a:pt x="128786" y="0"/>
                  </a:cubicBezTo>
                  <a:lnTo>
                    <a:pt x="4434536" y="0"/>
                  </a:lnTo>
                  <a:cubicBezTo>
                    <a:pt x="4505663" y="0"/>
                    <a:pt x="4563322" y="57659"/>
                    <a:pt x="4563322" y="128786"/>
                  </a:cubicBezTo>
                  <a:lnTo>
                    <a:pt x="4563322" y="643915"/>
                  </a:lnTo>
                  <a:cubicBezTo>
                    <a:pt x="4563322" y="715042"/>
                    <a:pt x="4505663" y="772701"/>
                    <a:pt x="4434536" y="772701"/>
                  </a:cubicBezTo>
                  <a:lnTo>
                    <a:pt x="128786" y="772701"/>
                  </a:lnTo>
                  <a:cubicBezTo>
                    <a:pt x="57659" y="772701"/>
                    <a:pt x="0" y="715042"/>
                    <a:pt x="0" y="643915"/>
                  </a:cubicBezTo>
                  <a:lnTo>
                    <a:pt x="0" y="1287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300" tIns="72010" rIns="106300" bIns="72010" numCol="1" spcCol="1270" anchor="ctr" anchorCtr="0">
              <a:noAutofit/>
            </a:bodyPr>
            <a:lstStyle/>
            <a:p>
              <a:pPr marL="0" marR="0" lvl="0" indent="0" algn="l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Ιδιωτικές επενδύσεις (ΤΑΑ)</a:t>
              </a:r>
            </a:p>
          </p:txBody>
        </p:sp>
        <p:sp>
          <p:nvSpPr>
            <p:cNvPr id="13" name="Ελεύθερη σχεδίαση 12">
              <a:extLst>
                <a:ext uri="{FF2B5EF4-FFF2-40B4-BE49-F238E27FC236}">
                  <a16:creationId xmlns:a16="http://schemas.microsoft.com/office/drawing/2014/main" id="{6AF91282-ED94-A16E-17F3-2533819C51BC}"/>
                </a:ext>
              </a:extLst>
            </p:cNvPr>
            <p:cNvSpPr/>
            <p:nvPr/>
          </p:nvSpPr>
          <p:spPr>
            <a:xfrm>
              <a:off x="395788" y="5028373"/>
              <a:ext cx="4558866" cy="621652"/>
            </a:xfrm>
            <a:custGeom>
              <a:avLst/>
              <a:gdLst>
                <a:gd name="connsiteX0" fmla="*/ 0 w 4558866"/>
                <a:gd name="connsiteY0" fmla="*/ 110987 h 665908"/>
                <a:gd name="connsiteX1" fmla="*/ 110987 w 4558866"/>
                <a:gd name="connsiteY1" fmla="*/ 0 h 665908"/>
                <a:gd name="connsiteX2" fmla="*/ 4447879 w 4558866"/>
                <a:gd name="connsiteY2" fmla="*/ 0 h 665908"/>
                <a:gd name="connsiteX3" fmla="*/ 4558866 w 4558866"/>
                <a:gd name="connsiteY3" fmla="*/ 110987 h 665908"/>
                <a:gd name="connsiteX4" fmla="*/ 4558866 w 4558866"/>
                <a:gd name="connsiteY4" fmla="*/ 554921 h 665908"/>
                <a:gd name="connsiteX5" fmla="*/ 4447879 w 4558866"/>
                <a:gd name="connsiteY5" fmla="*/ 665908 h 665908"/>
                <a:gd name="connsiteX6" fmla="*/ 110987 w 4558866"/>
                <a:gd name="connsiteY6" fmla="*/ 665908 h 665908"/>
                <a:gd name="connsiteX7" fmla="*/ 0 w 4558866"/>
                <a:gd name="connsiteY7" fmla="*/ 554921 h 665908"/>
                <a:gd name="connsiteX8" fmla="*/ 0 w 4558866"/>
                <a:gd name="connsiteY8" fmla="*/ 110987 h 665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58866" h="665908">
                  <a:moveTo>
                    <a:pt x="0" y="110987"/>
                  </a:moveTo>
                  <a:cubicBezTo>
                    <a:pt x="0" y="49691"/>
                    <a:pt x="49691" y="0"/>
                    <a:pt x="110987" y="0"/>
                  </a:cubicBezTo>
                  <a:lnTo>
                    <a:pt x="4447879" y="0"/>
                  </a:lnTo>
                  <a:cubicBezTo>
                    <a:pt x="4509175" y="0"/>
                    <a:pt x="4558866" y="49691"/>
                    <a:pt x="4558866" y="110987"/>
                  </a:cubicBezTo>
                  <a:lnTo>
                    <a:pt x="4558866" y="554921"/>
                  </a:lnTo>
                  <a:cubicBezTo>
                    <a:pt x="4558866" y="616217"/>
                    <a:pt x="4509175" y="665908"/>
                    <a:pt x="4447879" y="665908"/>
                  </a:cubicBezTo>
                  <a:lnTo>
                    <a:pt x="110987" y="665908"/>
                  </a:lnTo>
                  <a:cubicBezTo>
                    <a:pt x="49691" y="665908"/>
                    <a:pt x="0" y="616217"/>
                    <a:pt x="0" y="554921"/>
                  </a:cubicBezTo>
                  <a:lnTo>
                    <a:pt x="0" y="11098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087" tIns="66797" rIns="101087" bIns="66797" numCol="1" spcCol="1270" anchor="ctr" anchorCtr="0">
              <a:noAutofit/>
            </a:bodyPr>
            <a:lstStyle/>
            <a:p>
              <a:pPr marL="0" marR="0" lvl="0" indent="0" algn="l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ΕΛΓΑ</a:t>
              </a:r>
            </a:p>
          </p:txBody>
        </p:sp>
        <p:sp>
          <p:nvSpPr>
            <p:cNvPr id="15" name="Ελεύθερη σχεδίαση 14">
              <a:extLst>
                <a:ext uri="{FF2B5EF4-FFF2-40B4-BE49-F238E27FC236}">
                  <a16:creationId xmlns:a16="http://schemas.microsoft.com/office/drawing/2014/main" id="{00E1A70D-223F-EA0E-FED9-284B25E5CEA5}"/>
                </a:ext>
              </a:extLst>
            </p:cNvPr>
            <p:cNvSpPr/>
            <p:nvPr/>
          </p:nvSpPr>
          <p:spPr>
            <a:xfrm>
              <a:off x="395788" y="3341022"/>
              <a:ext cx="4549953" cy="484659"/>
            </a:xfrm>
            <a:custGeom>
              <a:avLst/>
              <a:gdLst>
                <a:gd name="connsiteX0" fmla="*/ 0 w 4549953"/>
                <a:gd name="connsiteY0" fmla="*/ 167716 h 1006276"/>
                <a:gd name="connsiteX1" fmla="*/ 167716 w 4549953"/>
                <a:gd name="connsiteY1" fmla="*/ 0 h 1006276"/>
                <a:gd name="connsiteX2" fmla="*/ 4382237 w 4549953"/>
                <a:gd name="connsiteY2" fmla="*/ 0 h 1006276"/>
                <a:gd name="connsiteX3" fmla="*/ 4549953 w 4549953"/>
                <a:gd name="connsiteY3" fmla="*/ 167716 h 1006276"/>
                <a:gd name="connsiteX4" fmla="*/ 4549953 w 4549953"/>
                <a:gd name="connsiteY4" fmla="*/ 838560 h 1006276"/>
                <a:gd name="connsiteX5" fmla="*/ 4382237 w 4549953"/>
                <a:gd name="connsiteY5" fmla="*/ 1006276 h 1006276"/>
                <a:gd name="connsiteX6" fmla="*/ 167716 w 4549953"/>
                <a:gd name="connsiteY6" fmla="*/ 1006276 h 1006276"/>
                <a:gd name="connsiteX7" fmla="*/ 0 w 4549953"/>
                <a:gd name="connsiteY7" fmla="*/ 838560 h 1006276"/>
                <a:gd name="connsiteX8" fmla="*/ 0 w 4549953"/>
                <a:gd name="connsiteY8" fmla="*/ 167716 h 1006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49953" h="1006276">
                  <a:moveTo>
                    <a:pt x="0" y="167716"/>
                  </a:moveTo>
                  <a:cubicBezTo>
                    <a:pt x="0" y="75089"/>
                    <a:pt x="75089" y="0"/>
                    <a:pt x="167716" y="0"/>
                  </a:cubicBezTo>
                  <a:lnTo>
                    <a:pt x="4382237" y="0"/>
                  </a:lnTo>
                  <a:cubicBezTo>
                    <a:pt x="4474864" y="0"/>
                    <a:pt x="4549953" y="75089"/>
                    <a:pt x="4549953" y="167716"/>
                  </a:cubicBezTo>
                  <a:lnTo>
                    <a:pt x="4549953" y="838560"/>
                  </a:lnTo>
                  <a:cubicBezTo>
                    <a:pt x="4549953" y="931187"/>
                    <a:pt x="4474864" y="1006276"/>
                    <a:pt x="4382237" y="1006276"/>
                  </a:cubicBezTo>
                  <a:lnTo>
                    <a:pt x="167716" y="1006276"/>
                  </a:lnTo>
                  <a:cubicBezTo>
                    <a:pt x="75089" y="1006276"/>
                    <a:pt x="0" y="931187"/>
                    <a:pt x="0" y="838560"/>
                  </a:cubicBezTo>
                  <a:lnTo>
                    <a:pt x="0" y="1677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702" tIns="83412" rIns="117702" bIns="83412" numCol="1" spcCol="1270" anchor="ctr" anchorCtr="0">
              <a:noAutofit/>
            </a:bodyPr>
            <a:lstStyle/>
            <a:p>
              <a:pPr marL="0" marR="0" lvl="0" indent="0" algn="l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Αλιεία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 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 - ΕΠΑΛΘ 2014-2020</a:t>
              </a:r>
            </a:p>
          </p:txBody>
        </p:sp>
      </p:grpSp>
      <p:graphicFrame>
        <p:nvGraphicFramePr>
          <p:cNvPr id="7" name="6 - Πίνακας">
            <a:extLst>
              <a:ext uri="{FF2B5EF4-FFF2-40B4-BE49-F238E27FC236}">
                <a16:creationId xmlns:a16="http://schemas.microsoft.com/office/drawing/2014/main" id="{2F1FB0F5-68A6-DE70-5126-F990AED53BD8}"/>
              </a:ext>
            </a:extLst>
          </p:cNvPr>
          <p:cNvGraphicFramePr>
            <a:graphicFrameLocks noGrp="1"/>
          </p:cNvGraphicFramePr>
          <p:nvPr/>
        </p:nvGraphicFramePr>
        <p:xfrm>
          <a:off x="404701" y="1035157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l-GR" sz="2400" i="0" u="none" dirty="0">
                          <a:latin typeface="Arial Black" panose="020B0A04020102020204" pitchFamily="34" charset="0"/>
                        </a:rPr>
                        <a:t>Συνοπτικά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D9DB9301-03C1-9767-1696-30EBA9AB3AB8}"/>
              </a:ext>
            </a:extLst>
          </p:cNvPr>
          <p:cNvSpPr txBox="1">
            <a:spLocks/>
          </p:cNvSpPr>
          <p:nvPr/>
        </p:nvSpPr>
        <p:spPr bwMode="auto">
          <a:xfrm>
            <a:off x="344311" y="263525"/>
            <a:ext cx="11503378" cy="605719"/>
          </a:xfrm>
          <a:prstGeom prst="rect">
            <a:avLst/>
          </a:prstGeom>
          <a:solidFill>
            <a:srgbClr val="297FD5">
              <a:lumMod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sz="1400" b="1">
                <a:solidFill>
                  <a:schemeClr val="bg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 panose="020B0604020202020204" pitchFamily="34" charset="0"/>
              </a:defRPr>
            </a:lvl2pPr>
            <a:lvl3pPr lvl="2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 panose="020B0604020202020204" pitchFamily="34" charset="0"/>
              </a:defRPr>
            </a:lvl3pPr>
            <a:lvl4pPr lvl="3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 panose="020B0604020202020204" pitchFamily="34" charset="0"/>
              </a:defRPr>
            </a:lvl4pPr>
            <a:lvl5pPr lvl="4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 panose="020B0604020202020204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tabLst/>
              <a:defRPr/>
            </a:pPr>
            <a:r>
              <a:rPr kumimoji="0" lang="el-GR" sz="2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Calibri" panose="020F0502020204030204" pitchFamily="34" charset="0"/>
                <a:sym typeface="Helvetica Neue"/>
              </a:rPr>
              <a:t>Υπουργείο Αγροτικής Ανάπτυξης &amp; Τροφίμων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3" name="Ελεύθερη σχεδίαση 8">
            <a:extLst>
              <a:ext uri="{FF2B5EF4-FFF2-40B4-BE49-F238E27FC236}">
                <a16:creationId xmlns:a16="http://schemas.microsoft.com/office/drawing/2014/main" id="{FEC00B63-1342-1C51-6571-541904E1432A}"/>
              </a:ext>
            </a:extLst>
          </p:cNvPr>
          <p:cNvSpPr/>
          <p:nvPr/>
        </p:nvSpPr>
        <p:spPr>
          <a:xfrm>
            <a:off x="404701" y="2429982"/>
            <a:ext cx="4563322" cy="1177611"/>
          </a:xfrm>
          <a:custGeom>
            <a:avLst/>
            <a:gdLst>
              <a:gd name="connsiteX0" fmla="*/ 0 w 4563322"/>
              <a:gd name="connsiteY0" fmla="*/ 163435 h 980593"/>
              <a:gd name="connsiteX1" fmla="*/ 163435 w 4563322"/>
              <a:gd name="connsiteY1" fmla="*/ 0 h 980593"/>
              <a:gd name="connsiteX2" fmla="*/ 4399887 w 4563322"/>
              <a:gd name="connsiteY2" fmla="*/ 0 h 980593"/>
              <a:gd name="connsiteX3" fmla="*/ 4563322 w 4563322"/>
              <a:gd name="connsiteY3" fmla="*/ 163435 h 980593"/>
              <a:gd name="connsiteX4" fmla="*/ 4563322 w 4563322"/>
              <a:gd name="connsiteY4" fmla="*/ 817158 h 980593"/>
              <a:gd name="connsiteX5" fmla="*/ 4399887 w 4563322"/>
              <a:gd name="connsiteY5" fmla="*/ 980593 h 980593"/>
              <a:gd name="connsiteX6" fmla="*/ 163435 w 4563322"/>
              <a:gd name="connsiteY6" fmla="*/ 980593 h 980593"/>
              <a:gd name="connsiteX7" fmla="*/ 0 w 4563322"/>
              <a:gd name="connsiteY7" fmla="*/ 817158 h 980593"/>
              <a:gd name="connsiteX8" fmla="*/ 0 w 4563322"/>
              <a:gd name="connsiteY8" fmla="*/ 163435 h 98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3322" h="980593">
                <a:moveTo>
                  <a:pt x="0" y="163435"/>
                </a:moveTo>
                <a:cubicBezTo>
                  <a:pt x="0" y="73172"/>
                  <a:pt x="73172" y="0"/>
                  <a:pt x="163435" y="0"/>
                </a:cubicBezTo>
                <a:lnTo>
                  <a:pt x="4399887" y="0"/>
                </a:lnTo>
                <a:cubicBezTo>
                  <a:pt x="4490150" y="0"/>
                  <a:pt x="4563322" y="73172"/>
                  <a:pt x="4563322" y="163435"/>
                </a:cubicBezTo>
                <a:lnTo>
                  <a:pt x="4563322" y="817158"/>
                </a:lnTo>
                <a:cubicBezTo>
                  <a:pt x="4563322" y="907421"/>
                  <a:pt x="4490150" y="980593"/>
                  <a:pt x="4399887" y="980593"/>
                </a:cubicBezTo>
                <a:lnTo>
                  <a:pt x="163435" y="980593"/>
                </a:lnTo>
                <a:cubicBezTo>
                  <a:pt x="73172" y="980593"/>
                  <a:pt x="0" y="907421"/>
                  <a:pt x="0" y="817158"/>
                </a:cubicBezTo>
                <a:lnTo>
                  <a:pt x="0" y="1634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449" tIns="82159" rIns="116449" bIns="82159" numCol="1" spcCol="1270" anchor="ctr" anchorCtr="0">
            <a:noAutofit/>
          </a:bodyPr>
          <a:lstStyle/>
          <a:p>
            <a:pPr marL="0" marR="0" lvl="0" indent="0" algn="l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Εγγειοβελτιωτικά Έργα</a:t>
            </a:r>
          </a:p>
        </p:txBody>
      </p:sp>
      <p:sp>
        <p:nvSpPr>
          <p:cNvPr id="16" name="Ορθογώνιο 8">
            <a:extLst>
              <a:ext uri="{FF2B5EF4-FFF2-40B4-BE49-F238E27FC236}">
                <a16:creationId xmlns:a16="http://schemas.microsoft.com/office/drawing/2014/main" id="{0B1BFF22-60E4-3C82-7635-4A94797035F0}"/>
              </a:ext>
            </a:extLst>
          </p:cNvPr>
          <p:cNvSpPr/>
          <p:nvPr/>
        </p:nvSpPr>
        <p:spPr>
          <a:xfrm>
            <a:off x="5204573" y="1755890"/>
            <a:ext cx="6792166" cy="400110"/>
          </a:xfrm>
          <a:prstGeom prst="rect">
            <a:avLst/>
          </a:prstGeom>
          <a:ln w="19050">
            <a:solidFill>
              <a:srgbClr val="0070C0"/>
            </a:solidFill>
            <a:prstDash val="lgDash"/>
          </a:ln>
        </p:spPr>
        <p:txBody>
          <a:bodyPr wrap="square" anchor="ctr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Έχουν καταβληθεί 114,5 εκατ. €  σε 15.435 δικαιούχους</a:t>
            </a:r>
          </a:p>
        </p:txBody>
      </p:sp>
      <p:sp>
        <p:nvSpPr>
          <p:cNvPr id="17" name="Ορθογώνιο 8">
            <a:extLst>
              <a:ext uri="{FF2B5EF4-FFF2-40B4-BE49-F238E27FC236}">
                <a16:creationId xmlns:a16="http://schemas.microsoft.com/office/drawing/2014/main" id="{89E7B1C6-0440-E2E3-BA5E-FE9C02174891}"/>
              </a:ext>
            </a:extLst>
          </p:cNvPr>
          <p:cNvSpPr/>
          <p:nvPr/>
        </p:nvSpPr>
        <p:spPr>
          <a:xfrm>
            <a:off x="5204573" y="2391376"/>
            <a:ext cx="6792166" cy="1323439"/>
          </a:xfrm>
          <a:prstGeom prst="rect">
            <a:avLst/>
          </a:prstGeom>
          <a:ln w="19050">
            <a:solidFill>
              <a:srgbClr val="0070C0"/>
            </a:solidFill>
            <a:prstDash val="lgDash"/>
          </a:ln>
        </p:spPr>
        <p:txBody>
          <a:bodyPr wrap="square" anchor="ctr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60,3 εκατ. € σημαντικά έργα σε δημοπράτηση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8 εκατ. € μικρότερα εγγειοβελτιωτικά έργα, 1,9 εκατ.  € έργα αγροτικής οδοποιίας, 1,5 εκατ. € μελέτη για το αρδευτικό δίκτυο Ερμιονίδας</a:t>
            </a:r>
          </a:p>
        </p:txBody>
      </p:sp>
      <p:sp>
        <p:nvSpPr>
          <p:cNvPr id="18" name="Ορθογώνιο 8">
            <a:extLst>
              <a:ext uri="{FF2B5EF4-FFF2-40B4-BE49-F238E27FC236}">
                <a16:creationId xmlns:a16="http://schemas.microsoft.com/office/drawing/2014/main" id="{A7B13F58-AF2B-9CB1-E564-D471BD1B1C22}"/>
              </a:ext>
            </a:extLst>
          </p:cNvPr>
          <p:cNvSpPr/>
          <p:nvPr/>
        </p:nvSpPr>
        <p:spPr>
          <a:xfrm>
            <a:off x="5204573" y="3875201"/>
            <a:ext cx="6792166" cy="400110"/>
          </a:xfrm>
          <a:prstGeom prst="rect">
            <a:avLst/>
          </a:prstGeom>
          <a:ln w="19050">
            <a:solidFill>
              <a:srgbClr val="0070C0"/>
            </a:solidFill>
            <a:prstDash val="lgDash"/>
          </a:ln>
        </p:spPr>
        <p:txBody>
          <a:bodyPr wrap="square" anchor="ctr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Έχουν καταβληθεί 10 εκατ. €  σε 454 δικαιούχους</a:t>
            </a:r>
          </a:p>
        </p:txBody>
      </p:sp>
      <p:sp>
        <p:nvSpPr>
          <p:cNvPr id="19" name="Ορθογώνιο 8">
            <a:extLst>
              <a:ext uri="{FF2B5EF4-FFF2-40B4-BE49-F238E27FC236}">
                <a16:creationId xmlns:a16="http://schemas.microsoft.com/office/drawing/2014/main" id="{7BD8968A-22E1-260F-8E74-36401955499C}"/>
              </a:ext>
            </a:extLst>
          </p:cNvPr>
          <p:cNvSpPr/>
          <p:nvPr/>
        </p:nvSpPr>
        <p:spPr>
          <a:xfrm>
            <a:off x="5204573" y="4444204"/>
            <a:ext cx="6792166" cy="1323439"/>
          </a:xfrm>
          <a:prstGeom prst="rect">
            <a:avLst/>
          </a:prstGeom>
          <a:ln w="19050">
            <a:solidFill>
              <a:srgbClr val="0070C0"/>
            </a:solidFill>
            <a:prstDash val="lgDash"/>
          </a:ln>
        </p:spPr>
        <p:txBody>
          <a:bodyPr wrap="square" anchor="ctr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Υλοποιούνται 5 επενδυτικά σχέδια, με προϋπολογιζόμενη δημόσια δαπάνη 5 εκατ. € και 1 επενδυτικό σχέδιο σε στάδιο αξιολόγησης, με προϋπολογιζόμενη δημόσια δαπάνη 3 εκατ. € </a:t>
            </a:r>
          </a:p>
        </p:txBody>
      </p:sp>
      <p:sp>
        <p:nvSpPr>
          <p:cNvPr id="20" name="Ορθογώνιο 8">
            <a:extLst>
              <a:ext uri="{FF2B5EF4-FFF2-40B4-BE49-F238E27FC236}">
                <a16:creationId xmlns:a16="http://schemas.microsoft.com/office/drawing/2014/main" id="{71353B15-9532-D9EF-94E7-DBBA31F6D68B}"/>
              </a:ext>
            </a:extLst>
          </p:cNvPr>
          <p:cNvSpPr/>
          <p:nvPr/>
        </p:nvSpPr>
        <p:spPr>
          <a:xfrm>
            <a:off x="5204573" y="5936536"/>
            <a:ext cx="6792166" cy="707886"/>
          </a:xfrm>
          <a:prstGeom prst="rect">
            <a:avLst/>
          </a:prstGeom>
          <a:ln w="19050">
            <a:solidFill>
              <a:srgbClr val="0070C0"/>
            </a:solidFill>
            <a:prstDash val="lgDash"/>
          </a:ln>
        </p:spPr>
        <p:txBody>
          <a:bodyPr wrap="square" anchor="ctr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Για ζημιές έτους 2023, καταβλήθηκαν αποζημιώσεις, εντός του 2024, συνολικού ύψους 1 εκατ. € σε 591 δικαιούχους</a:t>
            </a:r>
          </a:p>
        </p:txBody>
      </p:sp>
    </p:spTree>
    <p:extLst>
      <p:ext uri="{BB962C8B-B14F-4D97-AF65-F5344CB8AC3E}">
        <p14:creationId xmlns:p14="http://schemas.microsoft.com/office/powerpoint/2010/main" val="183022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l-GR" sz="2700" dirty="0">
                <a:latin typeface="Helvetica Neue"/>
              </a:rPr>
              <a:t>Δράσεις/Ενισχύσεις</a:t>
            </a:r>
            <a:endParaRPr lang="x-none" sz="2700" dirty="0">
              <a:latin typeface="Helvetica Neue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399352" y="930616"/>
          <a:ext cx="11233150" cy="4882896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r>
                        <a:rPr lang="el-GR" sz="1800" b="1" i="1" dirty="0">
                          <a:latin typeface="Calibri "/>
                        </a:rPr>
                        <a:t>Πρόγραμμα Αγροτικής Ανάπτυξης (ΠΑΑ) 2014-2022</a:t>
                      </a:r>
                      <a:endParaRPr lang="x-none" sz="1800" b="1" i="1" dirty="0">
                        <a:solidFill>
                          <a:srgbClr val="FF0000"/>
                        </a:solidFill>
                        <a:latin typeface="Calibri 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Στο πλαίσιο του ΠΑΑ 2014-2020, στην ΠΕ Αργολίδας </a:t>
                      </a: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15.435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δικαιούχοι άμεσων ενισχύσεων ή/και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επενδυτικών μέτρων έχουν λάβει, μέχρι σήμερα, περίπου </a:t>
                      </a: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114,5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 εκατ. €.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Ενδεικτικά: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l-GR" sz="1800" b="1" dirty="0">
                          <a:latin typeface="Calibri "/>
                        </a:rPr>
                        <a:t>Βιολογική</a:t>
                      </a:r>
                      <a:r>
                        <a:rPr lang="el-GR" sz="1800" dirty="0">
                          <a:latin typeface="Calibri "/>
                        </a:rPr>
                        <a:t> γεωργία και κτηνοτροφία,</a:t>
                      </a:r>
                      <a:r>
                        <a:rPr lang="el-GR" sz="1800" baseline="0" dirty="0">
                          <a:latin typeface="Calibri "/>
                        </a:rPr>
                        <a:t> </a:t>
                      </a:r>
                      <a:r>
                        <a:rPr lang="el-GR" sz="1800" b="1" baseline="0" dirty="0">
                          <a:latin typeface="Calibri "/>
                        </a:rPr>
                        <a:t>Εξισωτική</a:t>
                      </a:r>
                      <a:r>
                        <a:rPr lang="el-GR" sz="1800" baseline="0" dirty="0">
                          <a:latin typeface="Calibri "/>
                        </a:rPr>
                        <a:t> αποζημίωση (ενίσχυση γεωργών σε μειονεκτικές περιοχές για την αντιστάθμιση του επιπλέον κόστους λόγω των γεωγραφικών περιορισμών)</a:t>
                      </a:r>
                      <a:r>
                        <a:rPr lang="el-GR" sz="1800" baseline="0" dirty="0">
                          <a:solidFill>
                            <a:schemeClr val="tx1"/>
                          </a:solidFill>
                          <a:latin typeface="Calibri "/>
                        </a:rPr>
                        <a:t>, </a:t>
                      </a:r>
                      <a:r>
                        <a:rPr lang="el-GR" sz="1800" dirty="0">
                          <a:latin typeface="Calibri "/>
                        </a:rPr>
                        <a:t>Εκκίνηση επιχείρησης για </a:t>
                      </a:r>
                      <a:r>
                        <a:rPr lang="el-GR" sz="1800" b="1" dirty="0">
                          <a:latin typeface="Calibri "/>
                        </a:rPr>
                        <a:t>νέους γεωργούς</a:t>
                      </a:r>
                      <a:r>
                        <a:rPr lang="el-GR" sz="1800" dirty="0">
                          <a:latin typeface="Calibri "/>
                        </a:rPr>
                        <a:t>,</a:t>
                      </a:r>
                      <a:r>
                        <a:rPr lang="el-GR" sz="1800" baseline="0" dirty="0">
                          <a:latin typeface="Calibri "/>
                        </a:rPr>
                        <a:t> Υλοποίηση δράσεων της τοπικής στρατηγικής ανάπτυξης </a:t>
                      </a:r>
                      <a:r>
                        <a:rPr lang="el-GR" sz="1800" b="1" baseline="0" dirty="0">
                          <a:latin typeface="Calibri "/>
                        </a:rPr>
                        <a:t>CLLD/LEADER</a:t>
                      </a:r>
                      <a:r>
                        <a:rPr lang="el-GR" sz="1800" baseline="0" dirty="0">
                          <a:latin typeface="Calibri "/>
                        </a:rPr>
                        <a:t>, </a:t>
                      </a:r>
                      <a:r>
                        <a:rPr lang="el-GR" sz="1800" baseline="0" dirty="0">
                          <a:solidFill>
                            <a:schemeClr val="tx1"/>
                          </a:solidFill>
                          <a:latin typeface="Calibri "/>
                        </a:rPr>
                        <a:t>Επενδύσεις στη </a:t>
                      </a:r>
                      <a:r>
                        <a:rPr lang="el-GR" sz="1800" b="1" baseline="0" dirty="0">
                          <a:solidFill>
                            <a:schemeClr val="tx1"/>
                          </a:solidFill>
                          <a:latin typeface="Calibri "/>
                        </a:rPr>
                        <a:t>μεταποίηση και εμπορία </a:t>
                      </a:r>
                      <a:r>
                        <a:rPr lang="el-GR" sz="1800" baseline="0" dirty="0">
                          <a:solidFill>
                            <a:schemeClr val="tx1"/>
                          </a:solidFill>
                          <a:latin typeface="Calibri "/>
                        </a:rPr>
                        <a:t>γεωργικών προϊόντων, Υιοθέτηση </a:t>
                      </a:r>
                      <a:r>
                        <a:rPr lang="el-GR" sz="1800" b="1" baseline="0" dirty="0">
                          <a:solidFill>
                            <a:schemeClr val="tx1"/>
                          </a:solidFill>
                          <a:latin typeface="Calibri "/>
                        </a:rPr>
                        <a:t>νέων πρακτικών και τεχνολογιών </a:t>
                      </a:r>
                      <a:endParaRPr lang="x-none" sz="1800" b="1">
                        <a:solidFill>
                          <a:schemeClr val="tx1"/>
                        </a:solidFill>
                        <a:latin typeface="Calibri 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i="0" u="none" strike="noStrike" cap="none" baseline="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Μέτρο 16  ΠΑΑ «Συνεργασία» 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- με την συμμετοχή του ΕΛΓΟ - ΔΗΜΗΤΡΑ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 Ποιοτική αναβάθμιση αποπρασινισμένων πορτοκαλιών και μανταρινιών, με περιορισμό της μετασυλλεκτικής έκθεσης στο αιθυλένιο μέσω εισαγωγής καινοτόμων φυσικών απλών τεχνικών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 Παραγωγή και διάθεση αγελαδινού γάλακτος με περιεκτικότητα μόνο στον τύπο Α2 της πρωτεΐνης Β-Καζεΐνη και ελεύθερου λακτόζης.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 Εφαρμογή τεχνολογιών γεωπληροφορικής και αυτοματισμών στο σύνολο της Περιφέρειας Πελοποννήσου για τη βελτιστοποίηση των δολωματικών ψεκασμών του προγράμματος δακοκτονίας</a:t>
                      </a:r>
                      <a:endParaRPr lang="x-none" sz="1800" b="0" i="0" u="none" strike="noStrike" cap="none" baseline="0" dirty="0">
                        <a:solidFill>
                          <a:schemeClr val="tx1"/>
                        </a:solidFill>
                        <a:latin typeface="Calibri 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itchFamily="34" charset="0"/>
                          <a:cs typeface="Calibri" pitchFamily="34" charset="0"/>
                        </a:rPr>
                        <a:t>Προϋπολογισμός</a:t>
                      </a:r>
                      <a:r>
                        <a:rPr lang="el-GR" sz="1800" dirty="0">
                          <a:latin typeface="Calibri" pitchFamily="34" charset="0"/>
                          <a:cs typeface="Calibri" pitchFamily="34" charset="0"/>
                        </a:rPr>
                        <a:t>:  487.381,74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  <a:sym typeface="Arial"/>
                        </a:rPr>
                        <a:t>€ </a:t>
                      </a:r>
                      <a:endParaRPr lang="x-none" sz="1800" b="1" i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itchFamily="34" charset="0"/>
                          <a:cs typeface="Calibri" pitchFamily="34" charset="0"/>
                        </a:rPr>
                        <a:t>Περίοδος αναφοράς</a:t>
                      </a:r>
                      <a:r>
                        <a:rPr lang="el-GR" sz="1800" dirty="0"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r>
                        <a:rPr lang="en-GB" sz="1800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l-GR" sz="1800" b="0" i="0" dirty="0">
                          <a:latin typeface="Calibri" pitchFamily="34" charset="0"/>
                          <a:cs typeface="Calibri" pitchFamily="34" charset="0"/>
                        </a:rPr>
                        <a:t>11/4/23 έως 21/12/26  </a:t>
                      </a: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  <a:sym typeface="Arial"/>
                        </a:rPr>
                        <a:t>Πρόοδος υλοποίησης: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  <a:sym typeface="Arial"/>
                        </a:rPr>
                        <a:t>εκτέλεση εργασιών</a:t>
                      </a:r>
                      <a:endParaRPr lang="x-none" sz="1800" b="0" i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02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2AA397-2665-0DEE-6E53-EAA34E2DB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C1497-8F58-4F62-37FD-0A8C133E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850" y="203140"/>
            <a:ext cx="11503025" cy="6064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l-GR" sz="2700" dirty="0">
                <a:latin typeface="Helvetica Neue"/>
              </a:rPr>
              <a:t>Εγγειοβελτιωτικά Έργα</a:t>
            </a:r>
            <a:endParaRPr lang="x-none" sz="2700" dirty="0">
              <a:latin typeface="Helvetica Neue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8D5CE09-FA0A-3E60-9608-4C9640A18FC0}"/>
              </a:ext>
            </a:extLst>
          </p:cNvPr>
          <p:cNvGraphicFramePr>
            <a:graphicFrameLocks noGrp="1"/>
          </p:cNvGraphicFramePr>
          <p:nvPr/>
        </p:nvGraphicFramePr>
        <p:xfrm>
          <a:off x="368450" y="1073031"/>
          <a:ext cx="11233150" cy="2072134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6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Κατασκευή έργων μεταφοράς και διανομής νερού άρδευσης από δίκτυα Ανάβαλου  στους Δήμους Ασκληπιείου και  Επιδαύρου</a:t>
                      </a:r>
                      <a:endParaRPr lang="x-none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</a:t>
                      </a:r>
                      <a:r>
                        <a:rPr lang="el-G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15,46</a:t>
                      </a:r>
                      <a:r>
                        <a:rPr lang="en-GB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εκατ. </a:t>
                      </a:r>
                      <a:r>
                        <a:rPr lang="el-G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  <a:endParaRPr lang="x-none" sz="18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27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Προβλέπεται να εξυπηρετηθούν εκτάσεις που ανήκουν στις κτηματικές περιοχές Αγ. Δημητρίου, Αρκαδικού, Ασκληπιείου, </a:t>
                      </a:r>
                      <a:r>
                        <a:rPr lang="el-GR" sz="18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Δήμαινας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, Παλαιάς και Νέας Επιδαύρου, συνολικής μικτής έκτασης 27.300 περίπου στρεμμάτων, με καθαρά αρδευόμενη γεωργική γη 20.450 στρεμμάτων. </a:t>
                      </a: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14B329-32F4-5C90-4C5A-37101DDA68A7}"/>
              </a:ext>
            </a:extLst>
          </p:cNvPr>
          <p:cNvGraphicFramePr>
            <a:graphicFrameLocks noGrp="1"/>
          </p:cNvGraphicFramePr>
          <p:nvPr/>
        </p:nvGraphicFramePr>
        <p:xfrm>
          <a:off x="368450" y="3242912"/>
          <a:ext cx="11233150" cy="1424339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Έργα μεταφοράς και διανομής νερού άρδευσης από δίκτυα Αναβάλου στο Δήμο Ερμιονίδος</a:t>
                      </a:r>
                      <a:endParaRPr lang="x-none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</a:t>
                      </a:r>
                      <a:r>
                        <a:rPr lang="el-G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53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εκατ. €</a:t>
                      </a: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4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K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άλυψη τοπικών αρδευτικών αναγκών σε συνολική έκταση 22.000 στρ. περίπου.</a:t>
                      </a: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D4134BD4-DE29-2854-6A8D-EC6DC6ABB4DC}"/>
              </a:ext>
            </a:extLst>
          </p:cNvPr>
          <p:cNvGraphicFramePr>
            <a:graphicFrameLocks noGrp="1"/>
          </p:cNvGraphicFramePr>
          <p:nvPr/>
        </p:nvGraphicFramePr>
        <p:xfrm>
          <a:off x="368450" y="4869903"/>
          <a:ext cx="11233150" cy="1381846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Μεταφορά και διανομή νερού άρδευσης από δίκτυα Ανάβαλου σε Κουτσοπόδι, Μυκήνες, Μοναστηράκι, Φίχτια, Χώνικα, Αεροδρόμιο, Ελληνικό και Δήμο Μιδέας</a:t>
                      </a:r>
                      <a:endParaRPr lang="x-none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Προϋπολογισμός:</a:t>
                      </a:r>
                      <a:r>
                        <a:rPr lang="en-GB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8,37</a:t>
                      </a:r>
                      <a:r>
                        <a:rPr lang="en-GB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εκατ. </a:t>
                      </a:r>
                      <a:r>
                        <a:rPr lang="el-G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endParaRPr lang="x-none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Οι περιοχές που πρόκειται να εξυπηρετηθούν από το έργο είναι συνολικής επιφάνειας </a:t>
                      </a: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60.000 στρεμμάτων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.</a:t>
                      </a: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l-GR" sz="2700" dirty="0">
                <a:latin typeface="Helvetica Neue"/>
              </a:rPr>
              <a:t>Μικρά Εγγειοβελτιωτικά Έργα – Έργα Αγροτικής οδοποιίας</a:t>
            </a:r>
            <a:endParaRPr lang="x-none" sz="2700" dirty="0">
              <a:latin typeface="Helvetica Neue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408496" y="1002919"/>
          <a:ext cx="11233150" cy="538830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702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l-GR" sz="17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Προμήθεια και εγκατάσταση εξοπλισμού για την αύξηση ενεργειακής απόδοσης και ενεργειακή εξοικονόμηση υφιστάμενων αρδευτικών εγκαταστάσεων Δήμου Άργους-Μυκηνών </a:t>
                      </a:r>
                      <a:endParaRPr lang="x-none" sz="1700" b="1" i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77">
                <a:tc>
                  <a:txBody>
                    <a:bodyPr/>
                    <a:lstStyle/>
                    <a:p>
                      <a:r>
                        <a:rPr lang="el-GR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</a:t>
                      </a:r>
                      <a:r>
                        <a:rPr lang="el-GR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2,2 εκατ. €</a:t>
                      </a:r>
                      <a:endParaRPr lang="x-none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l-GR" sz="17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Έργα μεταφοράς νερού από την διώρυγα </a:t>
                      </a:r>
                      <a:r>
                        <a:rPr lang="el-GR" sz="1700" b="1" u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Ανάβαλου</a:t>
                      </a:r>
                      <a:r>
                        <a:rPr lang="el-GR" sz="17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(Υ14) στην περιοχή Ασίνης, Τμήμα Άρια έως δεξαμενή </a:t>
                      </a:r>
                      <a:r>
                        <a:rPr lang="el-GR" sz="1700" b="1" u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Ταλιώτη</a:t>
                      </a:r>
                      <a:r>
                        <a:rPr lang="el-GR" sz="17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700" b="1" u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Νο</a:t>
                      </a:r>
                      <a:r>
                        <a:rPr lang="el-GR" sz="17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endParaRPr lang="x-none" sz="17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817">
                <a:tc>
                  <a:txBody>
                    <a:bodyPr/>
                    <a:lstStyle/>
                    <a:p>
                      <a:r>
                        <a:rPr lang="el-GR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</a:t>
                      </a:r>
                      <a:r>
                        <a:rPr lang="el-GR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2,2 εκατ. €</a:t>
                      </a:r>
                      <a:endParaRPr lang="x-none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Προμήθεια </a:t>
                      </a:r>
                      <a:r>
                        <a:rPr lang="el-GR" sz="17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αντλητικού</a:t>
                      </a: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συγκροτήματος παροχής 8.000 M3/H και ομαλού </a:t>
                      </a:r>
                      <a:r>
                        <a:rPr lang="el-GR" sz="17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εκκινητή</a:t>
                      </a: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στο κεντρικό αντλιοστάσιο </a:t>
                      </a:r>
                      <a:r>
                        <a:rPr lang="el-GR" sz="17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Ανάβαλου</a:t>
                      </a: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(ΚΙΒΕΡΙ) Ν. Αργολίδας 025</a:t>
                      </a:r>
                      <a:endParaRPr lang="x-none" sz="17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</a:t>
                      </a:r>
                      <a:r>
                        <a:rPr lang="el-GR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1,4 εκατ. €</a:t>
                      </a:r>
                      <a:endParaRPr lang="x-none" sz="17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Επέκταση δικτύων άρδευσης βόρειου τμήματος  ΤΟΕΒ </a:t>
                      </a:r>
                      <a:r>
                        <a:rPr lang="el-GR" sz="17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Ηρας</a:t>
                      </a: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 </a:t>
                      </a:r>
                      <a:r>
                        <a:rPr lang="el-GR" sz="17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Κουρτακίου</a:t>
                      </a:r>
                      <a:endParaRPr lang="x-none" sz="17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</a:t>
                      </a:r>
                      <a:r>
                        <a:rPr lang="el-GR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2,2 εκατ. €</a:t>
                      </a:r>
                      <a:endParaRPr lang="x-none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Μελέτη αρδευτικού δικτύου στο Δήμο Ερμιονίδος</a:t>
                      </a:r>
                      <a:endParaRPr lang="x-none" sz="17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</a:t>
                      </a:r>
                      <a:r>
                        <a:rPr lang="el-GR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1,48 εκατ. €</a:t>
                      </a:r>
                      <a:endParaRPr lang="x-none" sz="17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Βελτίωση πρόσβασης σε γεωργική γη και κτηνοτροφικές εκμεταλλεύσεις στην ΔΕ ΜΥΚΗΝΩΝ  (Περιοχή Οικισμού Λιμνών), στην ΔΕ ΑΡΓΟΥΣ (Περιοχή ΝΟΤΙΑ Ν.Π. ΆΡΓΟΥΣ),</a:t>
                      </a:r>
                      <a:r>
                        <a:rPr lang="el-GR" sz="1700" b="1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στον</a:t>
                      </a: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Δήμο Επιδαύρου και στις ΤΚ </a:t>
                      </a:r>
                      <a:r>
                        <a:rPr lang="el-GR" sz="17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Καρνεζέικων</a:t>
                      </a: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l-GR" sz="17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Ιρίων</a:t>
                      </a:r>
                      <a:r>
                        <a:rPr lang="el-GR" sz="17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l-GR" sz="17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Ανυφίου</a:t>
                      </a:r>
                      <a:endParaRPr lang="x-none" sz="17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</a:t>
                      </a:r>
                      <a:r>
                        <a:rPr lang="el-GR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1,9 εκατ. €</a:t>
                      </a:r>
                      <a:endParaRPr lang="x-none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700" dirty="0">
                <a:latin typeface="Helvetica Neue"/>
              </a:rPr>
              <a:t>Δράσεις/Ενισχύσεις</a:t>
            </a:r>
            <a:endParaRPr lang="el-GR" sz="27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44311" y="869244"/>
          <a:ext cx="11258040" cy="3199485"/>
        </p:xfrm>
        <a:graphic>
          <a:graphicData uri="http://schemas.openxmlformats.org/drawingml/2006/table">
            <a:tbl>
              <a:tblPr firstRow="1" bandRow="1"/>
              <a:tblGrid>
                <a:gridCol w="1125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1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ΕΠΑΛΘ 2014-2020</a:t>
                      </a:r>
                      <a:endParaRPr lang="x-none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3790173"/>
                  </a:ext>
                </a:extLst>
              </a:tr>
              <a:tr h="511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Παραγωγικές επενδύσεις στην υδατοκαλλιέργεια:  </a:t>
                      </a:r>
                      <a:r>
                        <a:rPr lang="el-G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 εκατ. € και 14 δικαιούχοι</a:t>
                      </a:r>
                      <a:endParaRPr lang="x-none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Οριστική παύση αλιευτικών δραστηριοτήτων: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1,3 εκατ. € και 11 δικαιούχοι</a:t>
                      </a:r>
                      <a:endParaRPr lang="x-none" sz="18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Μέτρα για τη δημόσια υγεία ως συνέπεια της επιδημικής έκρηξης της </a:t>
                      </a:r>
                      <a:r>
                        <a:rPr lang="el-GR" sz="18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Covid</a:t>
                      </a: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- 19: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2,46 εκατ. € και 166 δικαιούχοι</a:t>
                      </a:r>
                      <a:endParaRPr lang="x-none" sz="18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87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Αποζημιώσεις λόγω πολέμου στην Ουκρανία: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1,24 εκατ. € και 243 δικαιούχοι</a:t>
                      </a: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Αύξηση της απασχόλησης και της εδαφικής συνοχής: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Περιφερειακές Ενότητες Αργολίδας, Αρκαδίας και Λακωνίας 1 </a:t>
                      </a:r>
                      <a:r>
                        <a:rPr lang="el-GR" sz="1800" b="0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πολυταμειακό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πρόγραμμα τοπικής ανάπτυξης =&gt;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9 ιδιωτικά και δημόσια έργα, προϋπολογισμού 866.000 €</a:t>
                      </a:r>
                      <a:endParaRPr lang="el-GR" sz="18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356756" y="4068729"/>
          <a:ext cx="11233150" cy="2743200"/>
        </p:xfrm>
        <a:graphic>
          <a:graphicData uri="http://schemas.openxmlformats.org/drawingml/2006/table">
            <a:tbl>
              <a:tblPr firstRow="1" bandRow="1"/>
              <a:tblGrid>
                <a:gridCol w="999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746">
                  <a:extLst>
                    <a:ext uri="{9D8B030D-6E8A-4147-A177-3AD203B41FA5}">
                      <a16:colId xmlns:a16="http://schemas.microsoft.com/office/drawing/2014/main" val="3727904635"/>
                    </a:ext>
                  </a:extLst>
                </a:gridCol>
                <a:gridCol w="9557906">
                  <a:extLst>
                    <a:ext uri="{9D8B030D-6E8A-4147-A177-3AD203B41FA5}">
                      <a16:colId xmlns:a16="http://schemas.microsoft.com/office/drawing/2014/main" val="313179620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l-GR" sz="1800" b="1" i="0" dirty="0">
                        <a:solidFill>
                          <a:schemeClr val="tx1"/>
                        </a:solidFill>
                        <a:latin typeface="Calibri 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i="0" dirty="0">
                          <a:solidFill>
                            <a:schemeClr val="tx1"/>
                          </a:solidFill>
                          <a:latin typeface="Calibri "/>
                        </a:rPr>
                        <a:t>Ιδιωτικές</a:t>
                      </a:r>
                      <a:r>
                        <a:rPr lang="el-GR" sz="1800" b="1" i="0" baseline="0" dirty="0">
                          <a:solidFill>
                            <a:schemeClr val="tx1"/>
                          </a:solidFill>
                          <a:latin typeface="Calibri "/>
                        </a:rPr>
                        <a:t> Επενδύσεις με χρηματοδότηση από το Ταμείο Ανάκαμψης και Ανθεκτικότητας</a:t>
                      </a:r>
                      <a:endParaRPr lang="x-none" sz="1800" b="1" i="0" dirty="0">
                        <a:solidFill>
                          <a:schemeClr val="tx1"/>
                        </a:solidFill>
                        <a:latin typeface="Calibri 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0" i="0" dirty="0">
                          <a:solidFill>
                            <a:schemeClr val="tx1"/>
                          </a:solidFill>
                          <a:latin typeface="Calibri "/>
                        </a:rPr>
                        <a:t>Άξονες: 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dirty="0">
                          <a:solidFill>
                            <a:schemeClr val="tx1"/>
                          </a:solidFill>
                          <a:latin typeface="Calibri "/>
                        </a:rPr>
                        <a:t> Πράσινος αγροτουρισμός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dirty="0">
                          <a:solidFill>
                            <a:schemeClr val="tx1"/>
                          </a:solidFill>
                          <a:latin typeface="Calibri "/>
                        </a:rPr>
                        <a:t> Εκσυγχρονισμός του πρωτογενούς τομέα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dirty="0">
                          <a:solidFill>
                            <a:schemeClr val="tx1"/>
                          </a:solidFill>
                          <a:latin typeface="Calibri "/>
                        </a:rPr>
                        <a:t> Καινοτομία και πράσινη μετάβαση στη μεταποίηση</a:t>
                      </a: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 "/>
                        </a:rPr>
                        <a:t> αγροτικών προϊόντων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 "/>
                        </a:rPr>
                        <a:t> Ενίσχυση υδατοκαλλιεργειών</a:t>
                      </a:r>
                      <a:endParaRPr lang="x-none" sz="1800" b="0" i="0" dirty="0">
                        <a:solidFill>
                          <a:schemeClr val="tx1"/>
                        </a:solidFill>
                        <a:latin typeface="Calibri 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0" i="0" dirty="0">
                          <a:solidFill>
                            <a:schemeClr val="tx1"/>
                          </a:solidFill>
                          <a:latin typeface="Calibri "/>
                        </a:rPr>
                        <a:t>ΠΕ Αργολίδας:</a:t>
                      </a:r>
                      <a:endParaRPr lang="x-none" sz="1800" b="0" i="0" dirty="0">
                        <a:solidFill>
                          <a:schemeClr val="tx1"/>
                        </a:solidFill>
                        <a:latin typeface="Calibri 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0" i="0" dirty="0">
                          <a:solidFill>
                            <a:schemeClr val="tx1"/>
                          </a:solidFill>
                          <a:latin typeface="Calibri "/>
                        </a:rPr>
                        <a:t>α) Υλοποιούνται</a:t>
                      </a: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 "/>
                        </a:rPr>
                        <a:t> </a:t>
                      </a:r>
                      <a:r>
                        <a:rPr lang="el-GR" sz="1800" b="0" i="0" dirty="0">
                          <a:solidFill>
                            <a:schemeClr val="tx1"/>
                          </a:solidFill>
                          <a:latin typeface="Calibri "/>
                        </a:rPr>
                        <a:t>5 επενδυτικά έργα</a:t>
                      </a: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 "/>
                        </a:rPr>
                        <a:t>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ύψους 11.255.287€ με 5.039.226 € δημόσια δαπάνη.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+mn-cs"/>
                          <a:sym typeface="Arial"/>
                        </a:rPr>
                        <a:t>β) Σε στάδιο αξιολόγησης 1 επενδυτικό έργο ύψους 6.500.000 € με 2.925.000 € δημόσια δαπάνη.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x-none" sz="1800" b="0" i="0" dirty="0">
                        <a:solidFill>
                          <a:schemeClr val="tx1"/>
                        </a:solidFill>
                        <a:latin typeface="Calibri 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l-GR" sz="2700" dirty="0">
                <a:latin typeface="Helvetica Neue"/>
              </a:rPr>
              <a:t>Δράσεις/Ενισχύσεις</a:t>
            </a:r>
            <a:endParaRPr lang="x-none" sz="2700" dirty="0">
              <a:latin typeface="Helvetica Neue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372438" y="1031547"/>
          <a:ext cx="11233150" cy="485140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1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ΣΣ ΚΑΠ</a:t>
                      </a:r>
                      <a:r>
                        <a:rPr lang="el-GR" sz="1800" b="1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2023-2027</a:t>
                      </a:r>
                      <a:endParaRPr lang="x-none" sz="1800" b="1" i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Το</a:t>
                      </a: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Στρατηγικό Σχέδιο της ΚΑΠ 2023-2027  (ΣΣ-ΚΑΠ) αποτελεί το βασικό εργαλείο για την ανάπτυξη της ελληνικής γεωργίας και με βασικό στόχο την αντιμετώπιση των οικονομικών, περιβαλλοντικών και κλιματικών προκλήσεων που αντιμετωπίζουν οι παραγωγοί.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Βασικές συνιστώσες του ΣΣ – ΚΑΠ: α) Άμεσες Ενισχύσεις (αποσυνδεδεμένες και συνδεδεμένες ενισχύσεις, οικολογικά σχήματα), β) Τομεακά Προγράμματα (μέλι, οίνος, οπωροκηπευτικά, ελαιόλαδο-βρώσιμες ελιές), γ) Αγροτική Ανάπτυξη (</a:t>
                      </a:r>
                      <a:r>
                        <a:rPr lang="el-GR" sz="1800" b="0" i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φιλοπεριβαλλοντικές</a:t>
                      </a: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δράσεις, ενισχύσεις σε περιοχές με φυσικά και άλλα ειδικά μειονεκτήματα, δημόσιες και ιδιωτικές παραγωγικές και μη παραγωγικές επενδύσεις, εγκατάσταση νέων γεωργών, συνεργασία, κατάρτιση και συμβουλευτική υποστήριξη των παραγωγών).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Στο πλαίσιο αυτό επιδιώκεται: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η διασφάλιση ενός δίκαιου γεωργικού εισοδήματος με τη μείωση της ανισοκατανομής των άμεσων ενισχύσεων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η βελτίωση της ανταγωνιστικότητας του </a:t>
                      </a:r>
                      <a:r>
                        <a:rPr lang="el-GR" sz="1800" b="0" i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αγροδιατροφικού</a:t>
                      </a: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τομέα με την αύξηση της προστιθέμενης αξίας που θα προέλθει από την συνδυαστική αύξηση των εισοδημάτων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η μείωση του κόστους παραγωγής μέσω της αξιοποίησης των νέων τεχνολογιών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l-GR" sz="1800" b="0" i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8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  για την προγραμματική περίοδο 2023-2027: περίπου </a:t>
                      </a:r>
                      <a:r>
                        <a:rPr lang="el-GR" sz="1800" b="1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 δις ευρώ σε επίπεδο Επικράτειας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x-none" sz="18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28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l-GR" sz="2700" dirty="0">
                <a:latin typeface="Helvetica Neue"/>
              </a:rPr>
              <a:t>Δράσεις/Ενισχύσεις</a:t>
            </a:r>
            <a:endParaRPr lang="x-none" sz="2700" dirty="0">
              <a:latin typeface="Helvetica Neue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403371" y="987563"/>
          <a:ext cx="10895711" cy="1799936"/>
        </p:xfrm>
        <a:graphic>
          <a:graphicData uri="http://schemas.openxmlformats.org/drawingml/2006/table">
            <a:tbl>
              <a:tblPr firstRow="1" bandRow="1"/>
              <a:tblGrid>
                <a:gridCol w="10895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095">
                <a:tc>
                  <a:txBody>
                    <a:bodyPr/>
                    <a:lstStyle/>
                    <a:p>
                      <a:r>
                        <a:rPr lang="el-GR" sz="1800" b="1" i="1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Πρόγραμμα "Αλιεία, Υδατοκαλλιέργεια &amp; Θάλασσα" (ΠΑΛΥΘ) 2021-2027</a:t>
                      </a:r>
                      <a:endParaRPr lang="x-none" sz="1800" b="1" i="1" u="none" strike="noStrike" cap="none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095">
                <a:tc>
                  <a:txBody>
                    <a:bodyPr/>
                    <a:lstStyle/>
                    <a:p>
                      <a:pPr algn="just"/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Ενθάρρυνση μιας βιώσιμης γαλάζιας οικονομίας 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Προϋπολογισμός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: 5,35 εκατ. €</a:t>
                      </a:r>
                      <a:endParaRPr lang="x-none" sz="18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65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Έχει εγκριθεί η Στρατηγική Τοπικής Ανάπτυξης για την Αλιευτική Ζώνη Νήσων Αττικής-Νοτιοανατολικής Πελοποννήσου</a:t>
                      </a:r>
                      <a:r>
                        <a:rPr lang="el-GR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και </a:t>
                      </a:r>
                      <a:r>
                        <a:rPr lang="el-G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έχει ήδη ενταχθεί η πράξη που αφορά τα αντίστοιχα προπαρασκευαστικά έξοδα, ΔΔ 20.000€.</a:t>
                      </a:r>
                      <a:endParaRPr lang="x-non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403371" y="2925849"/>
            <a:ext cx="11128248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Νέες προσκλήσεις (ΠΑΛΥΘ) 2021-2027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Θα εκδοθούν άμεσα και αφορούν και την Π.Ε. Αργολίδας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Δράση 1.1.2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«Επενδύσεις στα αλιευτικά σκάφη χωρίς να αυξάνεται η αλιευτική τους ικανότητα»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Δράση 1.6.2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«Αποζημίωση στα αλιευτικά σκάφη της παράκτιας αλιείας για την καταστροφή αλιευτικών εργαλείων και την απώλεια παραγωγής από θαλάσσια προστατευόμενα είδη»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Δράση 2.1.1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«Παραγωγικές επενδύσεις στην Υδατοκαλλιέργεια»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Δράση 2.2.3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«Μεταποίηση προϊόντων αλιείας και υδατοκαλλιέργειας»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3371" y="5095524"/>
            <a:ext cx="11109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DE MINIMIS Αλιείας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Είναι σε ισχύ  Πρόσκληση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έως και την 5η Νοεμβρίου 2024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, για την υποβολή αιτημάτων, στους πλοιοκτήτες/συμπλοιοκτήτες επαγγελματικών αλιευτικών σκαφών που φέρουν το αλιευτικό εργαλείο «γρίπος που σύρεται από σκάφος ή 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βιντζότρατα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(SB) σε όλη την Επικράτεια (φυσικά ή νομικά πρόσωπα) ύψους 25.000 € για την οριστική κατάργηση αυτού του αλιευτικού εργαλείου με διαγραφή του από την αλιευτική άδεια του σκάφους</a:t>
            </a:r>
          </a:p>
        </p:txBody>
      </p:sp>
    </p:spTree>
    <p:extLst>
      <p:ext uri="{BB962C8B-B14F-4D97-AF65-F5344CB8AC3E}">
        <p14:creationId xmlns:p14="http://schemas.microsoft.com/office/powerpoint/2010/main" val="414759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l-GR" sz="2700" dirty="0">
                <a:latin typeface="Helvetica Neue"/>
              </a:rPr>
              <a:t>Πολιτικές</a:t>
            </a:r>
            <a:endParaRPr lang="x-none" sz="2700" dirty="0">
              <a:latin typeface="Helvetica Neue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391913" y="1042341"/>
          <a:ext cx="11408173" cy="3657600"/>
        </p:xfrm>
        <a:graphic>
          <a:graphicData uri="http://schemas.openxmlformats.org/drawingml/2006/table">
            <a:tbl>
              <a:tblPr firstRow="1" bandRow="1"/>
              <a:tblGrid>
                <a:gridCol w="114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9672">
                <a:tc>
                  <a:txBody>
                    <a:bodyPr/>
                    <a:lstStyle/>
                    <a:p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Αξιοποίηση Αδρανών Γαιών</a:t>
                      </a:r>
                      <a:endParaRPr lang="x-none" sz="18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502">
                <a:tc>
                  <a:txBody>
                    <a:bodyPr/>
                    <a:lstStyle/>
                    <a:p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Στόχος είναι η αξιοποίηση αδρανών εκτάσεων του ΥΠΑΑΤ για αγροτική χρήση, για αναπτυξιακούς και κοινωνικούς λόγους.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Ωφελούμενοι: κυρίως νέοι αγρότες και αγρότες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647">
                <a:tc>
                  <a:txBody>
                    <a:bodyPr/>
                    <a:lstStyle/>
                    <a:p>
                      <a:pPr lvl="0" algn="just">
                        <a:buFont typeface="Arial" pitchFamily="34" charset="0"/>
                        <a:buNone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Πρόοδος υλοποίησης: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el-GR" sz="1800" b="0" i="0" u="none" strike="noStrike" cap="non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Εκσυγχρονισμός του θεσμικού πλαισίου διαχείρισης των ακινήτων του Υπουργείου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Επίλυση εκκρεμοτήτων που αφορούν σε ιδιοκτησιακά ζητήματα καθώς και θέματα αλλαγής χρήσης γης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Άρση γραφειοκρατικών εμποδίων για τη σύσταση ή μεταβίβαση εμπραγμάτων δικαιωμάτων σε ιδιωτικές εκτάσεις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Συγκρότηση Ομάδας Εργασίας για την πλήρη αποτύπωση των διαθέσιμων γαιών.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8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8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8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439338" y="4070488"/>
          <a:ext cx="11233150" cy="212344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Ανάπτυξη </a:t>
                      </a:r>
                      <a:r>
                        <a:rPr lang="el-GR" sz="18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θερμοκηπιακών</a:t>
                      </a:r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καλλιεργειών</a:t>
                      </a:r>
                      <a:endParaRPr lang="el-GR" sz="18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Στόχος είναι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η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αύξηση της παραγωγής,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η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εξοικονόμηση ενέργειας 30%,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η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 μείωση κατανάλωσης νερού,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η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δημιουργία νέων θέσεων εργασίας,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η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προστασία περιβάλλοντος – εξοικονόμηση φυσικών πόρων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b="1" i="0" u="none" strike="noStrike" cap="none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  <a:sym typeface="Arial"/>
                        </a:rPr>
                        <a:t>Προϋπολογισμός: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  <a:sym typeface="Arial"/>
                        </a:rPr>
                        <a:t>600 εκατ. €, 50% ΣΣ ΚΑΠ, 35% τραπεζικός δανεισμός, 15% ίδια κεφάλαια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Ωφελούμενοι: φυσικά και νομικά πρόσωπα, αγροτικά συλλογικά σχήματα 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Πρόοδος υλοποίησης: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l-GR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Σε στάδιο</a:t>
                      </a:r>
                      <a:r>
                        <a:rPr lang="el-GR" sz="18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επεξεργασίας η προδημοσίευση της Πρόσκλησης  </a:t>
                      </a:r>
                      <a:endParaRPr lang="el-GR" sz="18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6878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1617</Words>
  <Application>Microsoft Office PowerPoint</Application>
  <PresentationFormat>Widescreen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 Black</vt:lpstr>
      <vt:lpstr>Calibri</vt:lpstr>
      <vt:lpstr>Calibri </vt:lpstr>
      <vt:lpstr>Calibri Light</vt:lpstr>
      <vt:lpstr>Helvetica Neue</vt:lpstr>
      <vt:lpstr>Roboto</vt:lpstr>
      <vt:lpstr>Wingdings</vt:lpstr>
      <vt:lpstr>1_Office Theme</vt:lpstr>
      <vt:lpstr>4_Office Theme</vt:lpstr>
      <vt:lpstr>2_Office Theme</vt:lpstr>
      <vt:lpstr>PowerPoint Presentation</vt:lpstr>
      <vt:lpstr>PowerPoint Presentation</vt:lpstr>
      <vt:lpstr>Δράσεις/Ενισχύσεις</vt:lpstr>
      <vt:lpstr>Εγγειοβελτιωτικά Έργα</vt:lpstr>
      <vt:lpstr>Μικρά Εγγειοβελτιωτικά Έργα – Έργα Αγροτικής οδοποιίας</vt:lpstr>
      <vt:lpstr>Δράσεις/Ενισχύσεις</vt:lpstr>
      <vt:lpstr>Δράσεις/Ενισχύσεις</vt:lpstr>
      <vt:lpstr>Δράσεις/Ενισχύσεις</vt:lpstr>
      <vt:lpstr>Πολιτικές</vt:lpstr>
      <vt:lpstr>Πολιτικές/Δράσεις</vt:lpstr>
      <vt:lpstr>Πολιτικές/Δράσεις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Έλια Αποστολοπούλου</dc:creator>
  <cp:lastModifiedBy>Έλια Αποστολοπούλου</cp:lastModifiedBy>
  <cp:revision>1</cp:revision>
  <dcterms:created xsi:type="dcterms:W3CDTF">2024-11-03T07:40:25Z</dcterms:created>
  <dcterms:modified xsi:type="dcterms:W3CDTF">2024-11-03T07:40:48Z</dcterms:modified>
</cp:coreProperties>
</file>