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5" r:id="rId2"/>
    <p:sldMasterId id="2147483691" r:id="rId3"/>
  </p:sldMasterIdLst>
  <p:sldIdLst>
    <p:sldId id="734" r:id="rId4"/>
    <p:sldId id="895" r:id="rId5"/>
    <p:sldId id="760" r:id="rId6"/>
    <p:sldId id="884" r:id="rId7"/>
    <p:sldId id="818" r:id="rId8"/>
    <p:sldId id="819" r:id="rId9"/>
    <p:sldId id="765" r:id="rId10"/>
    <p:sldId id="766" r:id="rId11"/>
    <p:sldId id="639" r:id="rId12"/>
    <p:sldId id="640" r:id="rId13"/>
    <p:sldId id="821" r:id="rId14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96" autoAdjust="0"/>
    <p:restoredTop sz="94660"/>
  </p:normalViewPr>
  <p:slideViewPr>
    <p:cSldViewPr snapToGrid="0">
      <p:cViewPr varScale="1">
        <p:scale>
          <a:sx n="86" d="100"/>
          <a:sy n="86" d="100"/>
        </p:scale>
        <p:origin x="48" y="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201E03-7A7D-4B99-B155-A8140EF435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B595389-2774-5727-A6A9-AB746D4A81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A3D5AE-B143-9F44-79EF-70EEF26EC8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470E8-77CC-4349-AD5A-D9241C18ADDC}" type="datetimeFigureOut">
              <a:rPr lang="x-none" smtClean="0"/>
              <a:t>3/11/2024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730BF9-898C-5263-FE96-F2DBBBD42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DBA132-105F-D5C9-65A6-86D9126DB8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DB509-C555-7A42-A55F-2D98D74F0193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9929019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C5323F-D10D-DFA1-54AE-DD1B519879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FBE3D1E-4070-B102-E8DE-326B1FDA6B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A54B14-8CFD-26CB-6AC0-6709A38254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470E8-77CC-4349-AD5A-D9241C18ADDC}" type="datetimeFigureOut">
              <a:rPr lang="x-none" smtClean="0"/>
              <a:t>3/11/2024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E9EB9E-1F12-BFAA-F1B1-BA06B1CEBA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ED4150-321E-28F6-A9DB-6E388455B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DB509-C555-7A42-A55F-2D98D74F0193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4416654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33F146D-39FF-7111-E2D7-C197EBAA9C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D0B1CFD-DFB9-C7DB-23AF-75FF497B76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AECED9-D94B-DB38-3F26-9B65A6D45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470E8-77CC-4349-AD5A-D9241C18ADDC}" type="datetimeFigureOut">
              <a:rPr lang="x-none" smtClean="0"/>
              <a:t>3/11/2024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F71FE1-E84B-2014-BD79-74B3C9C499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116FF4-2BE9-4756-6FD9-7526AEB6C2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DB509-C555-7A42-A55F-2D98D74F0193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1153854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Custom Layout">
  <p:cSld name="8_Custom Layout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3"/>
          <p:cNvSpPr/>
          <p:nvPr/>
        </p:nvSpPr>
        <p:spPr>
          <a:xfrm>
            <a:off x="0" y="-3"/>
            <a:ext cx="12192000" cy="6858003"/>
          </a:xfrm>
          <a:prstGeom prst="rect">
            <a:avLst/>
          </a:prstGeom>
          <a:solidFill>
            <a:srgbClr val="013476"/>
          </a:solidFill>
          <a:ln>
            <a:noFill/>
          </a:ln>
        </p:spPr>
        <p:txBody>
          <a:bodyPr spcFirstLastPara="1" wrap="square" lIns="91400" tIns="45700" rIns="914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" name="Google Shape;12;p3" descr="A close up of a logo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l="70000"/>
          <a:stretch/>
        </p:blipFill>
        <p:spPr>
          <a:xfrm>
            <a:off x="8534400" y="-1"/>
            <a:ext cx="3657600" cy="6858001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3"/>
          <p:cNvSpPr txBox="1">
            <a:spLocks noGrp="1"/>
          </p:cNvSpPr>
          <p:nvPr>
            <p:ph type="title"/>
          </p:nvPr>
        </p:nvSpPr>
        <p:spPr>
          <a:xfrm>
            <a:off x="414000" y="2603034"/>
            <a:ext cx="6621800" cy="185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body" idx="1"/>
          </p:nvPr>
        </p:nvSpPr>
        <p:spPr>
          <a:xfrm>
            <a:off x="414000" y="4609783"/>
            <a:ext cx="66218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609585" lvl="0" indent="-30479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lt1"/>
                </a:solidFill>
              </a:defRPr>
            </a:lvl1pPr>
            <a:lvl2pPr marL="1219170" lvl="1" indent="-30479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828754" lvl="2" indent="-30479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2438339" lvl="3" indent="-30479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3047924" lvl="4" indent="-30479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3657509" lvl="5" indent="-30479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4267093" lvl="6" indent="-30479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4876678" lvl="7" indent="-30479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5486263" lvl="8" indent="-30479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2"/>
          </p:nvPr>
        </p:nvSpPr>
        <p:spPr>
          <a:xfrm>
            <a:off x="1618679" y="1205621"/>
            <a:ext cx="4657521" cy="4631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1600" tIns="45700" rIns="91425" bIns="45700" anchor="t" anchorCtr="0">
            <a:normAutofit/>
          </a:bodyPr>
          <a:lstStyle>
            <a:lvl1pPr marL="609585" lvl="0" indent="-30479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lt1"/>
                </a:solidFill>
              </a:defRPr>
            </a:lvl1pPr>
            <a:lvl2pPr marL="1219170" lvl="1" indent="-30479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828754" lvl="2" indent="-30479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2438339" lvl="3" indent="-30479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3047924" lvl="4" indent="-30479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3657509" lvl="5" indent="-30479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4267093" lvl="6" indent="-30479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4876678" lvl="7" indent="-30479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5486263" lvl="8" indent="-30479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324433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>
  <p:cSld name="Title and body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 txBox="1"/>
          <p:nvPr/>
        </p:nvSpPr>
        <p:spPr>
          <a:xfrm>
            <a:off x="0" y="6114521"/>
            <a:ext cx="12192000" cy="763500"/>
          </a:xfrm>
          <a:prstGeom prst="rect">
            <a:avLst/>
          </a:prstGeom>
          <a:solidFill>
            <a:srgbClr val="013476"/>
          </a:solidFill>
          <a:ln>
            <a:noFill/>
          </a:ln>
        </p:spPr>
        <p:txBody>
          <a:bodyPr spcFirstLastPara="1" wrap="square" lIns="91400" tIns="91400" rIns="91400" bIns="914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endParaRPr sz="2800" b="0" i="0" u="none" strike="noStrike" cap="none">
              <a:solidFill>
                <a:srgbClr val="013476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2" name="Google Shape;22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5220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23" name="Google Shape;23;p4"/>
          <p:cNvSpPr/>
          <p:nvPr/>
        </p:nvSpPr>
        <p:spPr>
          <a:xfrm>
            <a:off x="363013" y="225466"/>
            <a:ext cx="5473800" cy="91500"/>
          </a:xfrm>
          <a:prstGeom prst="rect">
            <a:avLst/>
          </a:prstGeom>
          <a:solidFill>
            <a:srgbClr val="013476"/>
          </a:solidFill>
          <a:ln>
            <a:noFill/>
          </a:ln>
        </p:spPr>
        <p:txBody>
          <a:bodyPr spcFirstLastPara="1" wrap="square" lIns="91400" tIns="45700" rIns="914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endParaRPr sz="16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" name="Google Shape;24;p4"/>
          <p:cNvSpPr txBox="1">
            <a:spLocks noGrp="1"/>
          </p:cNvSpPr>
          <p:nvPr>
            <p:ph type="title"/>
          </p:nvPr>
        </p:nvSpPr>
        <p:spPr>
          <a:xfrm>
            <a:off x="326270" y="398076"/>
            <a:ext cx="11492343" cy="7059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8000" tIns="45700" rIns="91425" bIns="4570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2200">
                <a:solidFill>
                  <a:srgbClr val="013476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/>
          <p:nvPr/>
        </p:nvSpPr>
        <p:spPr>
          <a:xfrm>
            <a:off x="0" y="-3"/>
            <a:ext cx="12192000" cy="6858003"/>
          </a:xfrm>
          <a:prstGeom prst="rect">
            <a:avLst/>
          </a:prstGeom>
          <a:solidFill>
            <a:srgbClr val="013476"/>
          </a:solidFill>
          <a:ln>
            <a:noFill/>
          </a:ln>
        </p:spPr>
        <p:txBody>
          <a:bodyPr spcFirstLastPara="1" wrap="square" lIns="91400" tIns="45700" rIns="914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6" name="Google Shape;26;p4" descr="A close up of a logo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l="70000"/>
          <a:stretch/>
        </p:blipFill>
        <p:spPr>
          <a:xfrm>
            <a:off x="8534400" y="-1"/>
            <a:ext cx="3657600" cy="685800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607878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itle Slide">
  <p:cSld name="2_Title Slid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65"/>
          <p:cNvSpPr/>
          <p:nvPr/>
        </p:nvSpPr>
        <p:spPr>
          <a:xfrm>
            <a:off x="3176" y="2608637"/>
            <a:ext cx="6858000" cy="4249363"/>
          </a:xfrm>
          <a:prstGeom prst="rtTriangle">
            <a:avLst/>
          </a:prstGeom>
          <a:solidFill>
            <a:srgbClr val="01347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  <a:buSzPts val="1800"/>
              <a:buFont typeface="Arial"/>
              <a:buNone/>
            </a:pPr>
            <a:endParaRPr kern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" name="Google Shape;19;p65" descr="A close up of a logo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l="2185" t="6084" r="87330" b="75016"/>
          <a:stretch/>
        </p:blipFill>
        <p:spPr>
          <a:xfrm>
            <a:off x="869970" y="5228949"/>
            <a:ext cx="1157601" cy="117367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154913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201E03-7A7D-4B99-B155-A8140EF435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B595389-2774-5727-A6A9-AB746D4A81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A3D5AE-B143-9F44-79EF-70EEF26EC8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470E8-77CC-4349-AD5A-D9241C18ADDC}" type="datetimeFigureOut">
              <a:rPr lang="x-none" smtClean="0"/>
              <a:pPr/>
              <a:t>3/11/2024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730BF9-898C-5263-FE96-F2DBBBD42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DBA132-105F-D5C9-65A6-86D9126DB8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DB509-C555-7A42-A55F-2D98D74F0193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2028726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BDFB38-FBBF-7C68-4C2A-61CDA6901B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F5A1D0-8AA6-2E58-BBC8-B002B20C28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9F0A17-428A-6E13-3FAF-F9158108D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470E8-77CC-4349-AD5A-D9241C18ADDC}" type="datetimeFigureOut">
              <a:rPr lang="x-none" smtClean="0"/>
              <a:pPr/>
              <a:t>3/11/2024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053D84-0250-5A24-F4BC-E90D93F6A7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397E5A-399C-5D32-2147-A9A6D925D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DB509-C555-7A42-A55F-2D98D74F0193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9683901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F99609-1D23-631A-51E1-8AEE8229B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8FF72A-3B4A-73B0-FA20-4BB771E0D7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22331C-3F74-0E86-296B-A63D2D792B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470E8-77CC-4349-AD5A-D9241C18ADDC}" type="datetimeFigureOut">
              <a:rPr lang="x-none" smtClean="0"/>
              <a:pPr/>
              <a:t>3/11/2024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745C46-36F9-308B-BA75-FCB0E8B29C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F91E67-DF8B-584E-34D1-225FCBF607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DB509-C555-7A42-A55F-2D98D74F0193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20066386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DCCF1B-F524-2E65-0622-D6BD9951DF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8DFD6F-1CCF-6427-AB61-58C1E53853D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FF99BB-3AB8-8C43-C20B-47A31DB17D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2D8ACD-7606-6A07-2A83-A1A6424483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470E8-77CC-4349-AD5A-D9241C18ADDC}" type="datetimeFigureOut">
              <a:rPr lang="x-none" smtClean="0"/>
              <a:pPr/>
              <a:t>3/11/2024</a:t>
            </a:fld>
            <a:endParaRPr lang="x-non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75908F-B9D0-8C0B-CD8E-9EE86EA285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B9ACE9-5F5B-15BE-3CEA-81746A5293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DB509-C555-7A42-A55F-2D98D74F0193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5065414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75B805-83C3-6642-EDCC-C7A7B3E138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EC5DC9-B4D7-0A06-B471-547CA0D429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62E189-F097-0BA7-B67A-04CD340205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1F41CB2-4D1A-AA04-D71D-5C57207AE7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3BC4020-89AC-E206-7C63-12EDC6378D3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B0DAADB-5C3D-F97B-4D8F-3A22BECD27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470E8-77CC-4349-AD5A-D9241C18ADDC}" type="datetimeFigureOut">
              <a:rPr lang="x-none" smtClean="0"/>
              <a:pPr/>
              <a:t>3/11/2024</a:t>
            </a:fld>
            <a:endParaRPr lang="x-non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1A27DD1-7868-6019-84FC-503D5C7637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3146A12-E0EC-F24A-CED8-0710FA8989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DB509-C555-7A42-A55F-2D98D74F0193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254905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BDFB38-FBBF-7C68-4C2A-61CDA6901B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F5A1D0-8AA6-2E58-BBC8-B002B20C28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9F0A17-428A-6E13-3FAF-F9158108D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470E8-77CC-4349-AD5A-D9241C18ADDC}" type="datetimeFigureOut">
              <a:rPr lang="x-none" smtClean="0"/>
              <a:t>3/11/2024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053D84-0250-5A24-F4BC-E90D93F6A7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397E5A-399C-5D32-2147-A9A6D925D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DB509-C555-7A42-A55F-2D98D74F0193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8852311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30471E-7089-FBBA-82B0-A745C8E5C8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9537A87-7825-6AEA-D75E-D9017A91F2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470E8-77CC-4349-AD5A-D9241C18ADDC}" type="datetimeFigureOut">
              <a:rPr lang="x-none" smtClean="0"/>
              <a:pPr/>
              <a:t>3/11/2024</a:t>
            </a:fld>
            <a:endParaRPr lang="x-non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F3B4E31-E022-1E43-DE74-7BB4BD04E3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50084BE-8A2F-65BB-4406-ED844449D7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DB509-C555-7A42-A55F-2D98D74F0193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700487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30E21C2-759E-1DF4-B20C-8C1D9592D6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470E8-77CC-4349-AD5A-D9241C18ADDC}" type="datetimeFigureOut">
              <a:rPr lang="x-none" smtClean="0"/>
              <a:pPr/>
              <a:t>3/11/2024</a:t>
            </a:fld>
            <a:endParaRPr lang="x-non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76585A2-D5F9-FAC9-235A-2F44C12469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72D3C2-1CCD-8BED-2ECC-193BF95730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DB509-C555-7A42-A55F-2D98D74F0193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82540684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36AC8E-40D4-5F87-7D98-8B29303FDF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52A84B-6911-282B-D712-EF70908B67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4CD936-E8C9-CF55-20EF-E4C104D326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F4685B-3903-2D3D-650E-F61A71E305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470E8-77CC-4349-AD5A-D9241C18ADDC}" type="datetimeFigureOut">
              <a:rPr lang="x-none" smtClean="0"/>
              <a:pPr/>
              <a:t>3/11/2024</a:t>
            </a:fld>
            <a:endParaRPr lang="x-non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07145E-5386-EB8E-5F1E-CA87C7384C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B4335F-037E-1885-1BDB-788FFAB9D3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DB509-C555-7A42-A55F-2D98D74F0193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89045927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3A1001-344D-F09F-2141-EC7C7230F9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25102A8-3D28-632F-ACEB-3D23DC31B3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x-non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C12006-4242-92EA-F6B3-E899FBD80D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5A6854-9146-C53C-01A3-300CBD2A38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470E8-77CC-4349-AD5A-D9241C18ADDC}" type="datetimeFigureOut">
              <a:rPr lang="x-none" smtClean="0"/>
              <a:pPr/>
              <a:t>3/11/2024</a:t>
            </a:fld>
            <a:endParaRPr lang="x-non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794231-8BC2-B664-D81C-521E0E12C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520FFB-1A16-5878-A94B-3EAABC9E6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DB509-C555-7A42-A55F-2D98D74F0193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07620401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C5323F-D10D-DFA1-54AE-DD1B519879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FBE3D1E-4070-B102-E8DE-326B1FDA6B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A54B14-8CFD-26CB-6AC0-6709A38254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470E8-77CC-4349-AD5A-D9241C18ADDC}" type="datetimeFigureOut">
              <a:rPr lang="x-none" smtClean="0"/>
              <a:pPr/>
              <a:t>3/11/2024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E9EB9E-1F12-BFAA-F1B1-BA06B1CEBA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ED4150-321E-28F6-A9DB-6E388455B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DB509-C555-7A42-A55F-2D98D74F0193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58220452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33F146D-39FF-7111-E2D7-C197EBAA9C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D0B1CFD-DFB9-C7DB-23AF-75FF497B76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AECED9-D94B-DB38-3F26-9B65A6D45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470E8-77CC-4349-AD5A-D9241C18ADDC}" type="datetimeFigureOut">
              <a:rPr lang="x-none" smtClean="0"/>
              <a:pPr/>
              <a:t>3/11/2024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F71FE1-E84B-2014-BD79-74B3C9C499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116FF4-2BE9-4756-6FD9-7526AEB6C2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DB509-C555-7A42-A55F-2D98D74F0193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05395048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Custom Layout">
  <p:cSld name="8_Custom Layout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3"/>
          <p:cNvSpPr/>
          <p:nvPr/>
        </p:nvSpPr>
        <p:spPr>
          <a:xfrm>
            <a:off x="0" y="-3"/>
            <a:ext cx="12192000" cy="6858003"/>
          </a:xfrm>
          <a:prstGeom prst="rect">
            <a:avLst/>
          </a:prstGeom>
          <a:solidFill>
            <a:srgbClr val="013476"/>
          </a:solidFill>
          <a:ln>
            <a:noFill/>
          </a:ln>
        </p:spPr>
        <p:txBody>
          <a:bodyPr spcFirstLastPara="1" wrap="square" lIns="91400" tIns="45700" rIns="914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" name="Google Shape;12;p3" descr="A close up of a logo&#10;&#10;Description automatically generated"/>
          <p:cNvPicPr preferRelativeResize="0"/>
          <p:nvPr/>
        </p:nvPicPr>
        <p:blipFill rotWithShape="1">
          <a:blip r:embed="rId2" cstate="print">
            <a:alphaModFix/>
          </a:blip>
          <a:srcRect l="70000"/>
          <a:stretch/>
        </p:blipFill>
        <p:spPr>
          <a:xfrm>
            <a:off x="8534400" y="-1"/>
            <a:ext cx="3657600" cy="6858001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3"/>
          <p:cNvSpPr txBox="1">
            <a:spLocks noGrp="1"/>
          </p:cNvSpPr>
          <p:nvPr>
            <p:ph type="title"/>
          </p:nvPr>
        </p:nvSpPr>
        <p:spPr>
          <a:xfrm>
            <a:off x="414000" y="2603034"/>
            <a:ext cx="6621800" cy="185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body" idx="1"/>
          </p:nvPr>
        </p:nvSpPr>
        <p:spPr>
          <a:xfrm>
            <a:off x="414000" y="4609783"/>
            <a:ext cx="66218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609585" lvl="0" indent="-30479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lt1"/>
                </a:solidFill>
              </a:defRPr>
            </a:lvl1pPr>
            <a:lvl2pPr marL="1219170" lvl="1" indent="-30479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828754" lvl="2" indent="-30479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2438339" lvl="3" indent="-30479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3047924" lvl="4" indent="-30479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3657509" lvl="5" indent="-30479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4267093" lvl="6" indent="-30479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4876678" lvl="7" indent="-30479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5486263" lvl="8" indent="-30479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2"/>
          </p:nvPr>
        </p:nvSpPr>
        <p:spPr>
          <a:xfrm>
            <a:off x="1618679" y="1205621"/>
            <a:ext cx="4657521" cy="4631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1600" tIns="45700" rIns="91425" bIns="45700" anchor="t" anchorCtr="0">
            <a:normAutofit/>
          </a:bodyPr>
          <a:lstStyle>
            <a:lvl1pPr marL="609585" lvl="0" indent="-30479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lt1"/>
                </a:solidFill>
              </a:defRPr>
            </a:lvl1pPr>
            <a:lvl2pPr marL="1219170" lvl="1" indent="-30479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828754" lvl="2" indent="-30479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2438339" lvl="3" indent="-30479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3047924" lvl="4" indent="-30479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3657509" lvl="5" indent="-30479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4267093" lvl="6" indent="-30479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4876678" lvl="7" indent="-30479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5486263" lvl="8" indent="-30479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58383961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>
  <p:cSld name="Title and body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 txBox="1"/>
          <p:nvPr/>
        </p:nvSpPr>
        <p:spPr>
          <a:xfrm>
            <a:off x="0" y="6114521"/>
            <a:ext cx="12192000" cy="763500"/>
          </a:xfrm>
          <a:prstGeom prst="rect">
            <a:avLst/>
          </a:prstGeom>
          <a:solidFill>
            <a:srgbClr val="013476"/>
          </a:solidFill>
          <a:ln>
            <a:noFill/>
          </a:ln>
        </p:spPr>
        <p:txBody>
          <a:bodyPr spcFirstLastPara="1" wrap="square" lIns="91400" tIns="91400" rIns="91400" bIns="914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endParaRPr sz="2800" b="0" i="0" u="none" strike="noStrike" cap="none">
              <a:solidFill>
                <a:srgbClr val="013476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2" name="Google Shape;22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5220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23" name="Google Shape;23;p4"/>
          <p:cNvSpPr/>
          <p:nvPr/>
        </p:nvSpPr>
        <p:spPr>
          <a:xfrm>
            <a:off x="363013" y="225466"/>
            <a:ext cx="5473800" cy="91500"/>
          </a:xfrm>
          <a:prstGeom prst="rect">
            <a:avLst/>
          </a:prstGeom>
          <a:solidFill>
            <a:srgbClr val="013476"/>
          </a:solidFill>
          <a:ln>
            <a:noFill/>
          </a:ln>
        </p:spPr>
        <p:txBody>
          <a:bodyPr spcFirstLastPara="1" wrap="square" lIns="91400" tIns="45700" rIns="914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endParaRPr sz="16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" name="Google Shape;24;p4"/>
          <p:cNvSpPr txBox="1">
            <a:spLocks noGrp="1"/>
          </p:cNvSpPr>
          <p:nvPr>
            <p:ph type="title"/>
          </p:nvPr>
        </p:nvSpPr>
        <p:spPr>
          <a:xfrm>
            <a:off x="326270" y="398076"/>
            <a:ext cx="11492343" cy="7059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8000" tIns="45700" rIns="91425" bIns="4570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2200">
                <a:solidFill>
                  <a:srgbClr val="013476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/>
          <p:nvPr/>
        </p:nvSpPr>
        <p:spPr>
          <a:xfrm>
            <a:off x="0" y="-3"/>
            <a:ext cx="12192000" cy="6858003"/>
          </a:xfrm>
          <a:prstGeom prst="rect">
            <a:avLst/>
          </a:prstGeom>
          <a:solidFill>
            <a:srgbClr val="013476"/>
          </a:solidFill>
          <a:ln>
            <a:noFill/>
          </a:ln>
        </p:spPr>
        <p:txBody>
          <a:bodyPr spcFirstLastPara="1" wrap="square" lIns="91400" tIns="45700" rIns="914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6" name="Google Shape;26;p4" descr="A close up of a logo&#10;&#10;Description automatically generated"/>
          <p:cNvPicPr preferRelativeResize="0"/>
          <p:nvPr/>
        </p:nvPicPr>
        <p:blipFill rotWithShape="1">
          <a:blip r:embed="rId2" cstate="print">
            <a:alphaModFix/>
          </a:blip>
          <a:srcRect l="70000"/>
          <a:stretch/>
        </p:blipFill>
        <p:spPr>
          <a:xfrm>
            <a:off x="8534400" y="-1"/>
            <a:ext cx="3657600" cy="685800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7233781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userDrawn="1">
  <p:cSld name="1_Title and Content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57"/>
          <p:cNvSpPr txBox="1">
            <a:spLocks noGrp="1"/>
          </p:cNvSpPr>
          <p:nvPr>
            <p:ph type="title"/>
          </p:nvPr>
        </p:nvSpPr>
        <p:spPr>
          <a:xfrm>
            <a:off x="344311" y="263525"/>
            <a:ext cx="11503378" cy="605719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53356"/>
              </a:buClr>
              <a:buSzPts val="3200"/>
              <a:buFont typeface="Helvetica Neue"/>
              <a:buNone/>
              <a:defRPr b="1">
                <a:solidFill>
                  <a:schemeClr val="bg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6900792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itle Slide">
  <p:cSld name="2_Title Slid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65"/>
          <p:cNvSpPr/>
          <p:nvPr/>
        </p:nvSpPr>
        <p:spPr>
          <a:xfrm>
            <a:off x="3176" y="2608637"/>
            <a:ext cx="6858000" cy="4249363"/>
          </a:xfrm>
          <a:prstGeom prst="rtTriangle">
            <a:avLst/>
          </a:prstGeom>
          <a:solidFill>
            <a:srgbClr val="01347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  <a:buSzPts val="1800"/>
              <a:buFont typeface="Arial"/>
              <a:buNone/>
            </a:pPr>
            <a:endParaRPr kern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" name="Google Shape;19;p65" descr="A close up of a logo&#10;&#10;Description automatically generated"/>
          <p:cNvPicPr preferRelativeResize="0"/>
          <p:nvPr/>
        </p:nvPicPr>
        <p:blipFill rotWithShape="1">
          <a:blip r:embed="rId2" cstate="print">
            <a:alphaModFix/>
          </a:blip>
          <a:srcRect l="2185" t="6084" r="87330" b="75016"/>
          <a:stretch/>
        </p:blipFill>
        <p:spPr>
          <a:xfrm>
            <a:off x="869970" y="5228949"/>
            <a:ext cx="1157601" cy="117367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097733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F99609-1D23-631A-51E1-8AEE8229B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8FF72A-3B4A-73B0-FA20-4BB771E0D7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22331C-3F74-0E86-296B-A63D2D792B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470E8-77CC-4349-AD5A-D9241C18ADDC}" type="datetimeFigureOut">
              <a:rPr lang="x-none" smtClean="0"/>
              <a:t>3/11/2024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745C46-36F9-308B-BA75-FCB0E8B29C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F91E67-DF8B-584E-34D1-225FCBF607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DB509-C555-7A42-A55F-2D98D74F0193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87986379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50"/>
          <p:cNvSpPr txBox="1">
            <a:spLocks noGrp="1"/>
          </p:cNvSpPr>
          <p:nvPr>
            <p:ph type="ctrTitle"/>
          </p:nvPr>
        </p:nvSpPr>
        <p:spPr>
          <a:xfrm>
            <a:off x="3886200" y="476125"/>
            <a:ext cx="8096400" cy="153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53356"/>
              </a:buClr>
              <a:buSzPts val="4000"/>
              <a:buFont typeface="Calibri"/>
              <a:buNone/>
              <a:defRPr sz="4000" b="1"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1" name="Google Shape;41;p50"/>
          <p:cNvSpPr txBox="1">
            <a:spLocks noGrp="1"/>
          </p:cNvSpPr>
          <p:nvPr>
            <p:ph type="subTitle" idx="1"/>
          </p:nvPr>
        </p:nvSpPr>
        <p:spPr>
          <a:xfrm>
            <a:off x="5981700" y="2601119"/>
            <a:ext cx="600075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53356"/>
              </a:buClr>
              <a:buSzPts val="2400"/>
              <a:buNone/>
              <a:defRPr sz="2400" b="1">
                <a:solidFill>
                  <a:srgbClr val="253356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42" name="Google Shape;42;p50"/>
          <p:cNvSpPr/>
          <p:nvPr/>
        </p:nvSpPr>
        <p:spPr>
          <a:xfrm>
            <a:off x="0" y="0"/>
            <a:ext cx="11068050" cy="6858000"/>
          </a:xfrm>
          <a:prstGeom prst="rtTriangle">
            <a:avLst/>
          </a:prstGeom>
          <a:solidFill>
            <a:srgbClr val="3462AB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  <a:buSzPts val="1800"/>
              <a:buFont typeface="Arial"/>
              <a:buNone/>
            </a:pPr>
            <a:endParaRPr kern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3" name="Google Shape;43;p50" descr="Image result for ÎµÎ»Î»Î·Î½Î¹ÎºÎ· Î´Î·Î¼Î¿ÎºÏÎ±ÏÎ¹Î± logo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158746" y="4256881"/>
            <a:ext cx="1832104" cy="179546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9457062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preserve="1" userDrawn="1">
  <p:cSld name="Title and Content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57"/>
          <p:cNvSpPr txBox="1">
            <a:spLocks noGrp="1"/>
          </p:cNvSpPr>
          <p:nvPr>
            <p:ph type="title"/>
          </p:nvPr>
        </p:nvSpPr>
        <p:spPr>
          <a:xfrm>
            <a:off x="344311" y="263525"/>
            <a:ext cx="11503378" cy="605719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53356"/>
              </a:buClr>
              <a:buSzPts val="3200"/>
              <a:buFont typeface="Helvetica Neue"/>
              <a:buNone/>
              <a:defRPr b="1">
                <a:solidFill>
                  <a:schemeClr val="bg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0496370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1_Title and Content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5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739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53356"/>
              </a:buClr>
              <a:buSzPts val="3200"/>
              <a:buFont typeface="Helvetica Neue"/>
              <a:buNone/>
              <a:defRPr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2" name="Google Shape;52;p57"/>
          <p:cNvSpPr txBox="1">
            <a:spLocks noGrp="1"/>
          </p:cNvSpPr>
          <p:nvPr>
            <p:ph type="body" idx="1"/>
          </p:nvPr>
        </p:nvSpPr>
        <p:spPr>
          <a:xfrm>
            <a:off x="838200" y="146367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9845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defRPr>
            </a:lvl1pPr>
            <a:lvl2pPr marL="914400" lvl="1" indent="-298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71600" lvl="2" indent="-298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828800" lvl="3" indent="-298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86000" lvl="4" indent="-298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3" name="Google Shape;53;p57"/>
          <p:cNvSpPr txBox="1">
            <a:spLocks noGrp="1"/>
          </p:cNvSpPr>
          <p:nvPr>
            <p:ph type="dt" idx="10"/>
          </p:nvPr>
        </p:nvSpPr>
        <p:spPr>
          <a:xfrm>
            <a:off x="2886075" y="6359525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x-none"/>
          </a:p>
        </p:txBody>
      </p:sp>
      <p:sp>
        <p:nvSpPr>
          <p:cNvPr id="54" name="Google Shape;54;p57"/>
          <p:cNvSpPr txBox="1">
            <a:spLocks noGrp="1"/>
          </p:cNvSpPr>
          <p:nvPr>
            <p:ph type="ftr" idx="11"/>
          </p:nvPr>
        </p:nvSpPr>
        <p:spPr>
          <a:xfrm>
            <a:off x="5953124" y="6356350"/>
            <a:ext cx="2200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x-none"/>
          </a:p>
        </p:txBody>
      </p:sp>
      <p:sp>
        <p:nvSpPr>
          <p:cNvPr id="55" name="Google Shape;55;p5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253356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25335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25335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25335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25335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25335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25335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25335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25335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6377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 Content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5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739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53356"/>
              </a:buClr>
              <a:buSzPts val="3200"/>
              <a:buFont typeface="Helvetica Neue"/>
              <a:buNone/>
              <a:defRPr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8" name="Google Shape;58;p5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9845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defRPr>
            </a:lvl1pPr>
            <a:lvl2pPr marL="914400" lvl="1" indent="-298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71600" lvl="2" indent="-298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828800" lvl="3" indent="-298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86000" lvl="4" indent="-298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9" name="Google Shape;59;p58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9845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defRPr>
            </a:lvl1pPr>
            <a:lvl2pPr marL="914400" lvl="1" indent="-298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71600" lvl="2" indent="-298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828800" lvl="3" indent="-298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86000" lvl="4" indent="-298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Char char="•"/>
              <a:defRPr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0" name="Google Shape;60;p58"/>
          <p:cNvSpPr txBox="1">
            <a:spLocks noGrp="1"/>
          </p:cNvSpPr>
          <p:nvPr>
            <p:ph type="dt" idx="10"/>
          </p:nvPr>
        </p:nvSpPr>
        <p:spPr>
          <a:xfrm>
            <a:off x="2886075" y="6359525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x-none" dirty="0"/>
          </a:p>
        </p:txBody>
      </p:sp>
      <p:sp>
        <p:nvSpPr>
          <p:cNvPr id="61" name="Google Shape;61;p58"/>
          <p:cNvSpPr txBox="1">
            <a:spLocks noGrp="1"/>
          </p:cNvSpPr>
          <p:nvPr>
            <p:ph type="ftr" idx="11"/>
          </p:nvPr>
        </p:nvSpPr>
        <p:spPr>
          <a:xfrm>
            <a:off x="5953124" y="6356350"/>
            <a:ext cx="2200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x-none"/>
          </a:p>
        </p:txBody>
      </p:sp>
      <p:sp>
        <p:nvSpPr>
          <p:cNvPr id="62" name="Google Shape;62;p5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253356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25335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25335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25335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25335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25335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25335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25335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25335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10500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Slide">
  <p:cSld name="1_Title Slide"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64"/>
          <p:cNvSpPr/>
          <p:nvPr/>
        </p:nvSpPr>
        <p:spPr>
          <a:xfrm rot="10800000">
            <a:off x="1123950" y="0"/>
            <a:ext cx="11068050" cy="6858000"/>
          </a:xfrm>
          <a:prstGeom prst="rtTriangle">
            <a:avLst/>
          </a:prstGeom>
          <a:solidFill>
            <a:srgbClr val="3462AB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  <a:buSzPts val="1800"/>
              <a:buFont typeface="Arial"/>
              <a:buNone/>
            </a:pPr>
            <a:endParaRPr kern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0" name="Google Shape;100;p64" descr="Image result for ÎµÎ»Î»Î·Î½Î¹ÎºÎ· Î´Î·Î¼Î¿ÎºÏÎ±ÏÎ¹Î± logo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473946" y="1268753"/>
            <a:ext cx="1832104" cy="1795463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64"/>
          <p:cNvSpPr/>
          <p:nvPr/>
        </p:nvSpPr>
        <p:spPr>
          <a:xfrm>
            <a:off x="0" y="4672664"/>
            <a:ext cx="2922814" cy="2185336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  <a:buSzPts val="1800"/>
              <a:buFont typeface="Arial"/>
              <a:buNone/>
            </a:pPr>
            <a:endParaRPr kern="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02" name="Google Shape;102;p64"/>
          <p:cNvSpPr txBox="1">
            <a:spLocks noGrp="1"/>
          </p:cNvSpPr>
          <p:nvPr>
            <p:ph type="ctrTitle"/>
          </p:nvPr>
        </p:nvSpPr>
        <p:spPr>
          <a:xfrm>
            <a:off x="95250" y="4313351"/>
            <a:ext cx="809625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53356"/>
              </a:buClr>
              <a:buSzPts val="6000"/>
              <a:buFont typeface="Helvetica Neue"/>
              <a:buNone/>
              <a:defRPr sz="6000"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03" name="Google Shape;103;p64"/>
          <p:cNvSpPr txBox="1">
            <a:spLocks noGrp="1"/>
          </p:cNvSpPr>
          <p:nvPr>
            <p:ph type="subTitle" idx="1"/>
          </p:nvPr>
        </p:nvSpPr>
        <p:spPr>
          <a:xfrm>
            <a:off x="108857" y="2657588"/>
            <a:ext cx="600075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7594664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" preserve="1">
  <p:cSld name="Custom Layout"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Εικόνα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8466"/>
            <a:ext cx="12192000" cy="685800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2F00ACD9-48D2-08B9-B74B-779C486642BA}"/>
              </a:ext>
            </a:extLst>
          </p:cNvPr>
          <p:cNvSpPr/>
          <p:nvPr userDrawn="1"/>
        </p:nvSpPr>
        <p:spPr>
          <a:xfrm>
            <a:off x="1171223" y="4906349"/>
            <a:ext cx="4021666" cy="126734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Clr>
                <a:srgbClr val="000000"/>
              </a:buClr>
              <a:buFont typeface="Arial"/>
              <a:buNone/>
            </a:pPr>
            <a:r>
              <a:rPr lang="el-GR" b="1" kern="0" dirty="0">
                <a:solidFill>
                  <a:srgbClr val="FFFFFF"/>
                </a:solidFill>
                <a:sym typeface="Arial"/>
              </a:rPr>
              <a:t>ΕΛΛΗΝΙΚΗ ΔΗΜΟΚΡΑΤΙΑ</a:t>
            </a:r>
          </a:p>
          <a:p>
            <a:pPr>
              <a:buClr>
                <a:srgbClr val="000000"/>
              </a:buClr>
              <a:buFont typeface="Arial"/>
              <a:buNone/>
            </a:pPr>
            <a:r>
              <a:rPr lang="el-GR" b="1" kern="0" dirty="0" err="1">
                <a:solidFill>
                  <a:srgbClr val="FFFFFF"/>
                </a:solidFill>
                <a:sym typeface="Arial"/>
              </a:rPr>
              <a:t>Κυβ</a:t>
            </a:r>
            <a:r>
              <a:rPr lang="x-none" b="1" kern="0" dirty="0">
                <a:solidFill>
                  <a:srgbClr val="FFFFFF"/>
                </a:solidFill>
                <a:sym typeface="Arial"/>
              </a:rPr>
              <a:t>έ</a:t>
            </a:r>
            <a:r>
              <a:rPr lang="el-GR" b="1" kern="0" dirty="0" err="1">
                <a:solidFill>
                  <a:srgbClr val="FFFFFF"/>
                </a:solidFill>
                <a:sym typeface="Arial"/>
              </a:rPr>
              <a:t>ρνηση</a:t>
            </a:r>
            <a:endParaRPr lang="x-none" b="1" kern="0" dirty="0">
              <a:solidFill>
                <a:srgbClr val="FFFFFF"/>
              </a:solidFill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8850329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/>
          </p:nvPr>
        </p:nvSpPr>
        <p:spPr>
          <a:xfrm>
            <a:off x="837415" y="3348000"/>
            <a:ext cx="9144000" cy="1655762"/>
          </a:xfrm>
        </p:spPr>
        <p:txBody>
          <a:bodyPr>
            <a:normAutofit/>
          </a:bodyPr>
          <a:lstStyle>
            <a:lvl1pPr marL="0" indent="0" algn="l">
              <a:buNone/>
              <a:defRPr sz="36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3765472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90" y="5102578"/>
            <a:ext cx="10514011" cy="1126732"/>
          </a:xfrm>
        </p:spPr>
        <p:txBody>
          <a:bodyPr/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3077" y="1454480"/>
            <a:ext cx="4461646" cy="429533"/>
          </a:xfrm>
        </p:spPr>
        <p:txBody>
          <a:bodyPr anchor="b">
            <a:normAutofit/>
          </a:bodyPr>
          <a:lstStyle>
            <a:lvl1pPr marL="0" indent="0" algn="ctr">
              <a:buNone/>
              <a:defRPr sz="1600" b="1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1386831" y="1908000"/>
            <a:ext cx="4430769" cy="2880000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11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6203077" y="1908000"/>
            <a:ext cx="4430769" cy="2880000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1386831" y="1454479"/>
            <a:ext cx="4461646" cy="429533"/>
          </a:xfrm>
        </p:spPr>
        <p:txBody>
          <a:bodyPr anchor="b">
            <a:normAutofit/>
          </a:bodyPr>
          <a:lstStyle>
            <a:lvl1pPr marL="0" indent="0" algn="ctr">
              <a:buNone/>
              <a:defRPr sz="1600" b="1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itle 1"/>
          <p:cNvSpPr txBox="1">
            <a:spLocks/>
          </p:cNvSpPr>
          <p:nvPr userDrawn="1"/>
        </p:nvSpPr>
        <p:spPr>
          <a:xfrm>
            <a:off x="7565294" y="6356750"/>
            <a:ext cx="3788507" cy="3746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kern="1200" baseline="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+mj-cs"/>
              </a:defRPr>
            </a:lvl1pPr>
          </a:lstStyle>
          <a:p>
            <a:pPr algn="r">
              <a:buClr>
                <a:srgbClr val="000000"/>
              </a:buClr>
              <a:buFont typeface="Arial"/>
              <a:buNone/>
            </a:pPr>
            <a:fld id="{08C41CA0-F5C0-45EB-B068-8C50D29B1E8B}" type="slidenum">
              <a:rPr lang="en-US" sz="1200" smtClean="0">
                <a:solidFill>
                  <a:srgbClr val="000000">
                    <a:lumMod val="50000"/>
                    <a:lumOff val="50000"/>
                  </a:srgbClr>
                </a:solidFill>
                <a:sym typeface="Arial"/>
              </a:rPr>
              <a:pPr algn="r">
                <a:buClr>
                  <a:srgbClr val="000000"/>
                </a:buClr>
                <a:buFont typeface="Arial"/>
                <a:buNone/>
              </a:pPr>
              <a:t>‹#›</a:t>
            </a:fld>
            <a:endParaRPr lang="en-US" sz="1200" dirty="0">
              <a:solidFill>
                <a:srgbClr val="000000">
                  <a:lumMod val="50000"/>
                  <a:lumOff val="50000"/>
                </a:srgbClr>
              </a:solidFill>
              <a:sym typeface="Arial"/>
            </a:endParaRPr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838201" y="1046000"/>
            <a:ext cx="4063531" cy="0"/>
          </a:xfrm>
          <a:prstGeom prst="line">
            <a:avLst/>
          </a:prstGeom>
          <a:ln>
            <a:solidFill>
              <a:srgbClr val="134A8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1"/>
          <p:cNvSpPr>
            <a:spLocks noGrp="1"/>
          </p:cNvSpPr>
          <p:nvPr>
            <p:ph type="title"/>
          </p:nvPr>
        </p:nvSpPr>
        <p:spPr>
          <a:xfrm>
            <a:off x="838201" y="365128"/>
            <a:ext cx="10515600" cy="989540"/>
          </a:xfrm>
        </p:spPr>
        <p:txBody>
          <a:bodyPr>
            <a:normAutofit/>
          </a:bodyPr>
          <a:lstStyle>
            <a:lvl1pPr>
              <a:defRPr sz="24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3244924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itle Slide">
  <p:cSld name="2_Title Slid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65"/>
          <p:cNvSpPr/>
          <p:nvPr/>
        </p:nvSpPr>
        <p:spPr>
          <a:xfrm>
            <a:off x="3176" y="2608637"/>
            <a:ext cx="6858000" cy="4249363"/>
          </a:xfrm>
          <a:prstGeom prst="rtTriangle">
            <a:avLst/>
          </a:prstGeom>
          <a:solidFill>
            <a:srgbClr val="01347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  <a:buSzPts val="1800"/>
              <a:buFont typeface="Arial"/>
              <a:buNone/>
            </a:pPr>
            <a:endParaRPr kern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" name="Google Shape;19;p65" descr="A close up of a logo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l="2185" t="6084" r="87330" b="75016"/>
          <a:stretch/>
        </p:blipFill>
        <p:spPr>
          <a:xfrm>
            <a:off x="869970" y="5228949"/>
            <a:ext cx="1157601" cy="117367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1694062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C905B-211F-41C5-BAAF-0FAC786C6242}" type="datetime1">
              <a:rPr lang="en-US" smtClean="0"/>
              <a:t>11/3/2024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97F8A-FE7F-45A6-95FA-CAF360B4B111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6816818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DCCF1B-F524-2E65-0622-D6BD9951DF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8DFD6F-1CCF-6427-AB61-58C1E53853D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FF99BB-3AB8-8C43-C20B-47A31DB17D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2D8ACD-7606-6A07-2A83-A1A6424483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470E8-77CC-4349-AD5A-D9241C18ADDC}" type="datetimeFigureOut">
              <a:rPr lang="x-none" smtClean="0"/>
              <a:t>3/11/2024</a:t>
            </a:fld>
            <a:endParaRPr lang="x-non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75908F-B9D0-8C0B-CD8E-9EE86EA285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B9ACE9-5F5B-15BE-3CEA-81746A5293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DB509-C555-7A42-A55F-2D98D74F0193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9267266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75B805-83C3-6642-EDCC-C7A7B3E138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EC5DC9-B4D7-0A06-B471-547CA0D429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62E189-F097-0BA7-B67A-04CD340205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1F41CB2-4D1A-AA04-D71D-5C57207AE7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3BC4020-89AC-E206-7C63-12EDC6378D3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B0DAADB-5C3D-F97B-4D8F-3A22BECD27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470E8-77CC-4349-AD5A-D9241C18ADDC}" type="datetimeFigureOut">
              <a:rPr lang="x-none" smtClean="0"/>
              <a:t>3/11/2024</a:t>
            </a:fld>
            <a:endParaRPr lang="x-non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1A27DD1-7868-6019-84FC-503D5C7637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3146A12-E0EC-F24A-CED8-0710FA8989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DB509-C555-7A42-A55F-2D98D74F0193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1429112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30471E-7089-FBBA-82B0-A745C8E5C8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9537A87-7825-6AEA-D75E-D9017A91F2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470E8-77CC-4349-AD5A-D9241C18ADDC}" type="datetimeFigureOut">
              <a:rPr lang="x-none" smtClean="0"/>
              <a:t>3/11/2024</a:t>
            </a:fld>
            <a:endParaRPr lang="x-non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F3B4E31-E022-1E43-DE74-7BB4BD04E3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50084BE-8A2F-65BB-4406-ED844449D7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DB509-C555-7A42-A55F-2D98D74F0193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0161408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30E21C2-759E-1DF4-B20C-8C1D9592D6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470E8-77CC-4349-AD5A-D9241C18ADDC}" type="datetimeFigureOut">
              <a:rPr lang="x-none" smtClean="0"/>
              <a:t>3/11/2024</a:t>
            </a:fld>
            <a:endParaRPr lang="x-non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76585A2-D5F9-FAC9-235A-2F44C12469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72D3C2-1CCD-8BED-2ECC-193BF95730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DB509-C555-7A42-A55F-2D98D74F0193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706660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36AC8E-40D4-5F87-7D98-8B29303FDF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52A84B-6911-282B-D712-EF70908B67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4CD936-E8C9-CF55-20EF-E4C104D326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F4685B-3903-2D3D-650E-F61A71E305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470E8-77CC-4349-AD5A-D9241C18ADDC}" type="datetimeFigureOut">
              <a:rPr lang="x-none" smtClean="0"/>
              <a:t>3/11/2024</a:t>
            </a:fld>
            <a:endParaRPr lang="x-non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07145E-5386-EB8E-5F1E-CA87C7384C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B4335F-037E-1885-1BDB-788FFAB9D3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DB509-C555-7A42-A55F-2D98D74F0193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1839707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3A1001-344D-F09F-2141-EC7C7230F9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25102A8-3D28-632F-ACEB-3D23DC31B3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x-non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C12006-4242-92EA-F6B3-E899FBD80D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5A6854-9146-C53C-01A3-300CBD2A38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470E8-77CC-4349-AD5A-D9241C18ADDC}" type="datetimeFigureOut">
              <a:rPr lang="x-none" smtClean="0"/>
              <a:t>3/11/2024</a:t>
            </a:fld>
            <a:endParaRPr lang="x-non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794231-8BC2-B664-D81C-521E0E12C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520FFB-1A16-5878-A94B-3EAABC9E6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DB509-C555-7A42-A55F-2D98D74F0193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779672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2" Type="http://schemas.openxmlformats.org/officeDocument/2006/relationships/slideLayout" Target="../slideLayouts/slideLayout16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7.xml"/><Relationship Id="rId3" Type="http://schemas.openxmlformats.org/officeDocument/2006/relationships/slideLayout" Target="../slideLayouts/slideLayout32.xml"/><Relationship Id="rId7" Type="http://schemas.openxmlformats.org/officeDocument/2006/relationships/slideLayout" Target="../slideLayouts/slideLayout36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31.xml"/><Relationship Id="rId1" Type="http://schemas.openxmlformats.org/officeDocument/2006/relationships/slideLayout" Target="../slideLayouts/slideLayout30.xml"/><Relationship Id="rId6" Type="http://schemas.openxmlformats.org/officeDocument/2006/relationships/slideLayout" Target="../slideLayouts/slideLayout35.xml"/><Relationship Id="rId11" Type="http://schemas.openxmlformats.org/officeDocument/2006/relationships/theme" Target="../theme/theme3.xml"/><Relationship Id="rId5" Type="http://schemas.openxmlformats.org/officeDocument/2006/relationships/slideLayout" Target="../slideLayouts/slideLayout34.xml"/><Relationship Id="rId10" Type="http://schemas.openxmlformats.org/officeDocument/2006/relationships/slideLayout" Target="../slideLayouts/slideLayout39.xml"/><Relationship Id="rId4" Type="http://schemas.openxmlformats.org/officeDocument/2006/relationships/slideLayout" Target="../slideLayouts/slideLayout33.xml"/><Relationship Id="rId9" Type="http://schemas.openxmlformats.org/officeDocument/2006/relationships/slideLayout" Target="../slideLayouts/slideLayout3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A8726DE-C59A-A5EB-0867-1A7D60A4A6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63202A-7598-B6CB-8F60-316A592F09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972C42-D062-A9C1-1A89-8947335D89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4470E8-77CC-4349-AD5A-D9241C18ADDC}" type="datetimeFigureOut">
              <a:rPr lang="x-none" smtClean="0"/>
              <a:t>3/11/2024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85579E-111C-A666-F6EC-6B51D4EC6B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ABEBAF-DF56-6F3B-524B-44FB5A904F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BDB509-C555-7A42-A55F-2D98D74F0193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495609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A8726DE-C59A-A5EB-0867-1A7D60A4A6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63202A-7598-B6CB-8F60-316A592F09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972C42-D062-A9C1-1A89-8947335D89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4470E8-77CC-4349-AD5A-D9241C18ADDC}" type="datetimeFigureOut">
              <a:rPr lang="x-none" smtClean="0"/>
              <a:pPr/>
              <a:t>3/11/2024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85579E-111C-A666-F6EC-6B51D4EC6B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ABEBAF-DF56-6F3B-524B-44FB5A904F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BDB509-C555-7A42-A55F-2D98D74F0193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4723907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49"/>
          <p:cNvSpPr/>
          <p:nvPr/>
        </p:nvSpPr>
        <p:spPr>
          <a:xfrm>
            <a:off x="0" y="5903650"/>
            <a:ext cx="985421" cy="954349"/>
          </a:xfrm>
          <a:prstGeom prst="rtTriangle">
            <a:avLst/>
          </a:prstGeom>
          <a:solidFill>
            <a:srgbClr val="3462AB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  <a:buSzPts val="1800"/>
              <a:buFont typeface="Arial"/>
              <a:buNone/>
            </a:pPr>
            <a:endParaRPr kern="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1" name="Google Shape;11;p4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739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53356"/>
              </a:buClr>
              <a:buSzPts val="3200"/>
              <a:buFont typeface="Helvetica Neue"/>
              <a:buNone/>
              <a:defRPr sz="3200" b="0" i="0" u="none" strike="noStrike" cap="none">
                <a:solidFill>
                  <a:srgbClr val="25335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49"/>
          <p:cNvSpPr txBox="1">
            <a:spLocks noGrp="1"/>
          </p:cNvSpPr>
          <p:nvPr>
            <p:ph type="body" idx="1"/>
          </p:nvPr>
        </p:nvSpPr>
        <p:spPr>
          <a:xfrm>
            <a:off x="838200" y="146367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984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•"/>
              <a:defRPr sz="11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marR="0" lvl="1" indent="-2984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•"/>
              <a:defRPr sz="11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71600" marR="0" lvl="2" indent="-2984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•"/>
              <a:defRPr sz="11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828800" marR="0" lvl="3" indent="-2984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•"/>
              <a:defRPr sz="11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86000" marR="0" lvl="4" indent="-2984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•"/>
              <a:defRPr sz="11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49"/>
          <p:cNvSpPr txBox="1">
            <a:spLocks noGrp="1"/>
          </p:cNvSpPr>
          <p:nvPr>
            <p:ph type="dt" idx="10"/>
          </p:nvPr>
        </p:nvSpPr>
        <p:spPr>
          <a:xfrm>
            <a:off x="2886075" y="6359525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253356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lang="x-none" kern="0"/>
          </a:p>
        </p:txBody>
      </p:sp>
      <p:sp>
        <p:nvSpPr>
          <p:cNvPr id="14" name="Google Shape;14;p49"/>
          <p:cNvSpPr txBox="1">
            <a:spLocks noGrp="1"/>
          </p:cNvSpPr>
          <p:nvPr>
            <p:ph type="ftr" idx="11"/>
          </p:nvPr>
        </p:nvSpPr>
        <p:spPr>
          <a:xfrm>
            <a:off x="5953124" y="6356350"/>
            <a:ext cx="2200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253356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lang="x-none" kern="0"/>
          </a:p>
        </p:txBody>
      </p:sp>
      <p:sp>
        <p:nvSpPr>
          <p:cNvPr id="15" name="Google Shape;15;p4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253356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25335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25335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25335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25335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25335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25335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25335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253356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00000000-1234-1234-1234-123412341234}" type="slidenum">
              <a:rPr lang="en-US" kern="0" smtClean="0"/>
              <a:pPr/>
              <a:t>‹#›</a:t>
            </a:fld>
            <a:endParaRPr lang="en-US" kern="0"/>
          </a:p>
        </p:txBody>
      </p:sp>
      <p:pic>
        <p:nvPicPr>
          <p:cNvPr id="16" name="Google Shape;16;p49" descr="Image result for ÎµÎ»Î»Î·Î½Î¹ÎºÎ· Î´Î·Î¼Î¿ÎºÏÎ±ÏÎ¹Î± logo"/>
          <p:cNvPicPr preferRelativeResize="0"/>
          <p:nvPr/>
        </p:nvPicPr>
        <p:blipFill rotWithShape="1">
          <a:blip r:embed="rId12">
            <a:alphaModFix/>
          </a:blip>
          <a:srcRect/>
          <a:stretch/>
        </p:blipFill>
        <p:spPr>
          <a:xfrm>
            <a:off x="108110" y="6374106"/>
            <a:ext cx="375722" cy="36820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98440491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B9C5856-9D0D-1432-2B64-C743BB072A19}"/>
              </a:ext>
            </a:extLst>
          </p:cNvPr>
          <p:cNvSpPr txBox="1"/>
          <p:nvPr/>
        </p:nvSpPr>
        <p:spPr>
          <a:xfrm>
            <a:off x="429950" y="2139230"/>
            <a:ext cx="1052945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3600" b="1" i="0" u="none" strike="noStrike" kern="1200" cap="none" spc="0" normalizeH="0" baseline="0" noProof="0" dirty="0">
                <a:ln>
                  <a:noFill/>
                </a:ln>
                <a:solidFill>
                  <a:srgbClr val="374C8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/>
                <a:cs typeface="Calibri" panose="020F0502020204030204" pitchFamily="34" charset="0"/>
              </a:rPr>
              <a:t>Υπουργείο Αγροτικής Ανάπτυξης 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3600" b="1" i="0" u="none" strike="noStrike" kern="1200" cap="none" spc="0" normalizeH="0" baseline="0" noProof="0" dirty="0">
                <a:ln>
                  <a:noFill/>
                </a:ln>
                <a:solidFill>
                  <a:srgbClr val="374C81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/>
                <a:cs typeface="Calibri" panose="020F0502020204030204" pitchFamily="34" charset="0"/>
              </a:rPr>
              <a:t>&amp; Τροφίμων</a:t>
            </a:r>
          </a:p>
        </p:txBody>
      </p:sp>
    </p:spTree>
    <p:extLst>
      <p:ext uri="{BB962C8B-B14F-4D97-AF65-F5344CB8AC3E}">
        <p14:creationId xmlns:p14="http://schemas.microsoft.com/office/powerpoint/2010/main" val="16098078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541FA1-1158-20F2-289C-39BD240B5A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4488" y="263525"/>
            <a:ext cx="11503025" cy="606425"/>
          </a:xfrm>
        </p:spPr>
        <p:txBody>
          <a:bodyPr>
            <a:normAutofit/>
          </a:bodyPr>
          <a:lstStyle/>
          <a:p>
            <a:pPr eaLnBrk="1" fontAlgn="auto" hangingPunct="1">
              <a:defRPr/>
            </a:pPr>
            <a:r>
              <a:rPr lang="el-GR" sz="2700" dirty="0">
                <a:latin typeface="Helvetica Neue"/>
              </a:rPr>
              <a:t>Πολιτικές/Δράσεις</a:t>
            </a:r>
            <a:endParaRPr lang="x-none" sz="2700" dirty="0">
              <a:latin typeface="Helvetica Neue"/>
            </a:endParaRP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4CB3AEEC-36DF-396B-015A-125416E7BB7B}"/>
              </a:ext>
            </a:extLst>
          </p:cNvPr>
          <p:cNvGraphicFramePr>
            <a:graphicFrameLocks noGrp="1"/>
          </p:cNvGraphicFramePr>
          <p:nvPr/>
        </p:nvGraphicFramePr>
        <p:xfrm>
          <a:off x="344488" y="1349375"/>
          <a:ext cx="11233150" cy="1483360"/>
        </p:xfrm>
        <a:graphic>
          <a:graphicData uri="http://schemas.openxmlformats.org/drawingml/2006/table">
            <a:tbl>
              <a:tblPr firstRow="1" bandRow="1"/>
              <a:tblGrid>
                <a:gridCol w="11233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l-GR" sz="1800" b="1" i="0" u="none" strike="noStrike" cap="none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Ειδικός φόρος κατανάλωσης στο αγροτικό πετρέλαιο</a:t>
                      </a:r>
                      <a:endParaRPr lang="x-none" sz="1800" b="1" i="0" u="none" strike="noStrike" cap="none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91443" marR="9144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90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sz="1800" b="0" i="0" u="none" strike="noStrike" cap="none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Στόχος είναι η μείωση του κόστους παραγωγής μέσω θέσπισης μόνιμου μηχανισμού επιστροφής του ΕΦΚ. </a:t>
                      </a:r>
                    </a:p>
                  </a:txBody>
                  <a:tcPr marL="91443" marR="9144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l-GR" sz="18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Ωφελούμενοι: 298.000 κατ’ επάγγελμα αγρότες</a:t>
                      </a:r>
                    </a:p>
                  </a:txBody>
                  <a:tcPr marL="91443" marR="9144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l-GR" sz="18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Πρόοδος υλοποίησης:</a:t>
                      </a:r>
                      <a:r>
                        <a:rPr lang="el-GR" sz="1800" b="0" i="0" u="none" strike="noStrike" cap="none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 επεξεργασία σχεδίου ΚΥΑ με συναρμόδια υπουργεία</a:t>
                      </a:r>
                    </a:p>
                  </a:txBody>
                  <a:tcPr marL="91443" marR="9144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4CB3AEEC-36DF-396B-015A-125416E7BB7B}"/>
              </a:ext>
            </a:extLst>
          </p:cNvPr>
          <p:cNvGraphicFramePr>
            <a:graphicFrameLocks noGrp="1"/>
          </p:cNvGraphicFramePr>
          <p:nvPr/>
        </p:nvGraphicFramePr>
        <p:xfrm>
          <a:off x="357033" y="3229872"/>
          <a:ext cx="11233150" cy="2026920"/>
        </p:xfrm>
        <a:graphic>
          <a:graphicData uri="http://schemas.openxmlformats.org/drawingml/2006/table">
            <a:tbl>
              <a:tblPr firstRow="1" bandRow="1"/>
              <a:tblGrid>
                <a:gridCol w="11233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l-GR" sz="1800" b="1" i="0" u="none" strike="noStrike" cap="none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Ρύθμιση «κόκκινων δανείων»</a:t>
                      </a:r>
                      <a:endParaRPr lang="x-none" sz="1800" b="1" i="0" u="none" strike="noStrike" cap="none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91443" marR="9144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90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0" algn="just">
                        <a:buFont typeface="Arial" pitchFamily="34" charset="0"/>
                        <a:buNone/>
                      </a:pPr>
                      <a:r>
                        <a:rPr lang="el-GR" sz="1800" b="0" i="0" u="none" strike="noStrike" cap="none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Στόχος είναι</a:t>
                      </a:r>
                      <a:r>
                        <a:rPr lang="el-GR" sz="1800" b="0" i="0" u="none" strike="noStrike" cap="none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 η </a:t>
                      </a:r>
                      <a:r>
                        <a:rPr lang="el-GR" sz="1800" b="0" i="0" u="none" strike="noStrike" cap="none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στήριξη συνεργατικών σχημάτων, η ενίσχυση βιώσιμων συνεταιρισμών, η άμεση πρόσβαση σε λύσεις νέας τραπεζικής χρηματοδότησης, η προσέλκυση κεφαλαίων στον πρωτογενή τομέα,</a:t>
                      </a:r>
                      <a:r>
                        <a:rPr lang="el-GR" sz="1800" b="0" i="0" u="none" strike="noStrike" cap="none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 </a:t>
                      </a:r>
                      <a:r>
                        <a:rPr lang="el-GR" sz="1800" b="0" i="0" u="none" strike="noStrike" cap="none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οι βιώσιμες ρυθμίσεις αγροτικών δανείων.</a:t>
                      </a:r>
                    </a:p>
                  </a:txBody>
                  <a:tcPr marL="91443" marR="91443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l-GR" sz="18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Ωφελούμενοι: Συνεταιρισμοί,</a:t>
                      </a:r>
                      <a:r>
                        <a:rPr lang="el-GR" sz="1800" b="0" i="0" u="none" strike="noStrike" cap="none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 αγρότες</a:t>
                      </a:r>
                      <a:endParaRPr lang="el-GR" sz="1800" b="0" i="0" u="none" strike="noStrike" cap="non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91443" marR="91443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779237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l-GR" sz="18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Πρόοδος υλοποίησης:</a:t>
                      </a:r>
                      <a:r>
                        <a:rPr lang="el-GR" sz="1800" b="0" i="0" u="none" strike="noStrike" cap="none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 στάδιο επεξεργασίας διατάξεων</a:t>
                      </a:r>
                      <a:endParaRPr lang="el-GR" sz="1800" b="0" i="0" u="none" strike="noStrike" cap="non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91443" marR="9144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704809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541FA1-1158-20F2-289C-39BD240B5A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4488" y="263525"/>
            <a:ext cx="11503025" cy="606425"/>
          </a:xfrm>
        </p:spPr>
        <p:txBody>
          <a:bodyPr>
            <a:normAutofit/>
          </a:bodyPr>
          <a:lstStyle/>
          <a:p>
            <a:pPr eaLnBrk="1" fontAlgn="auto" hangingPunct="1">
              <a:defRPr/>
            </a:pPr>
            <a:r>
              <a:rPr lang="el-GR" sz="2700" dirty="0">
                <a:latin typeface="Helvetica Neue"/>
              </a:rPr>
              <a:t>Πολιτικές/Δράσεις</a:t>
            </a:r>
            <a:endParaRPr lang="x-none" sz="2700" dirty="0">
              <a:latin typeface="Helvetica Neue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4CB3AEEC-36DF-396B-015A-125416E7BB7B}"/>
              </a:ext>
            </a:extLst>
          </p:cNvPr>
          <p:cNvGraphicFramePr>
            <a:graphicFrameLocks noGrp="1"/>
          </p:cNvGraphicFramePr>
          <p:nvPr/>
        </p:nvGraphicFramePr>
        <p:xfrm>
          <a:off x="195072" y="841247"/>
          <a:ext cx="11643360" cy="5440053"/>
        </p:xfrm>
        <a:graphic>
          <a:graphicData uri="http://schemas.openxmlformats.org/drawingml/2006/table">
            <a:tbl>
              <a:tblPr firstRow="1" bandRow="1"/>
              <a:tblGrid>
                <a:gridCol w="116433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85173">
                <a:tc>
                  <a:txBody>
                    <a:bodyPr/>
                    <a:lstStyle/>
                    <a:p>
                      <a:pPr marR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l-GR" sz="1800" b="1" i="1" u="none" strike="noStrike" cap="none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                 Ολοκληρωμένο Πρόγραμμα Κατάρτισης </a:t>
                      </a:r>
                      <a:endParaRPr lang="x-none" sz="1800" b="1" i="1" u="none" strike="noStrike" cap="none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91443" marR="91443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90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89466">
                <a:tc>
                  <a:txBody>
                    <a:bodyPr/>
                    <a:lstStyle/>
                    <a:p>
                      <a:pPr algn="just"/>
                      <a:r>
                        <a:rPr lang="el-GR" sz="1800" b="0" i="0" u="none" strike="noStrike" cap="none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Ο Ελληνικός Γεωργικός Οργανισμός ΔΗΜΗΤΡΑ (ΕΛΓΟ-ΔΗΜΗΤΡΑ), ως φορέας υλοποίησης, σε συνεργασία με το Υπουργείο Αγροτικής Ανάπτυξης και Τροφίμων και την Περιφέρεια Πελοποννήσου θα υλοποιήσει ένα </a:t>
                      </a:r>
                      <a:r>
                        <a:rPr lang="el-GR" sz="1800" b="1" i="0" u="none" strike="noStrike" cap="none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ολοκληρωμένο πρόγραμμα κατάρτισης για </a:t>
                      </a:r>
                      <a:r>
                        <a:rPr lang="el-GR" sz="1800" b="1" i="0" u="sng" strike="noStrike" cap="none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τις αγρότισσες και τους αγρότες της Περιφέρειας Πελοποννήσου,</a:t>
                      </a:r>
                      <a:r>
                        <a:rPr lang="el-GR" sz="1800" b="1" i="0" u="sng" strike="noStrike" cap="none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 </a:t>
                      </a:r>
                      <a:r>
                        <a:rPr lang="el-GR" sz="1800" b="0" i="0" u="none" strike="noStrike" cap="none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προϋπολογισμού 900.000 € (χρηματοδότηση από ΥΠΑΑΤ και Περιφέρεια Πελοποννήσου) </a:t>
                      </a:r>
                      <a:endParaRPr lang="el-GR" sz="14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  <a:p>
                      <a:pPr algn="just"/>
                      <a:r>
                        <a:rPr lang="el-GR" sz="1800" b="0" i="0" u="none" strike="noStrike" cap="none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Οι καταρτίσεις θα περιλαμβάνουν βασικούς κλάδους όπως η ελαιοκομία, η αμπελουργία, η καλλιέργεια εσπεριδοειδών, η παραγωγή κηπευτικών και η κτηνοτροφία, ενώ θα δοθεί έμφαση και σε εξειδικευμένα θέματα, όπως η μελισσοκομία και η καλλιέργεια σύκων, όπου αυτό κρίνεται σκόπιμο ανά περιοχή. Σε κάθε θεματική ομάδα εκπαιδεύσεων έμφαση θα δοθεί στην ενίσχυση των γνώσεων και δεξιοτήτων ως προς τα εξής:</a:t>
                      </a:r>
                    </a:p>
                    <a:p>
                      <a:pPr lvl="0" algn="just">
                        <a:buFont typeface="Arial" pitchFamily="34" charset="0"/>
                        <a:buChar char="•"/>
                      </a:pPr>
                      <a:r>
                        <a:rPr lang="el-GR" sz="1800" b="1" i="0" u="none" strike="noStrike" cap="none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 Αγροοικολογικά συστήματα παραγωγής</a:t>
                      </a:r>
                      <a:r>
                        <a:rPr lang="el-GR" sz="1800" b="0" i="0" u="none" strike="noStrike" cap="none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: Εισαγωγή στις αρχές της βιώσιμης και φιλικής προς το περιβάλλον γεωργίας.</a:t>
                      </a:r>
                    </a:p>
                    <a:p>
                      <a:pPr lvl="0" algn="just">
                        <a:buFont typeface="Arial" pitchFamily="34" charset="0"/>
                        <a:buChar char="•"/>
                      </a:pPr>
                      <a:r>
                        <a:rPr lang="el-GR" sz="1800" b="1" i="0" u="none" strike="noStrike" cap="none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 Ολιστική προσέγγιση της υγείας</a:t>
                      </a:r>
                      <a:r>
                        <a:rPr lang="el-GR" sz="1800" b="0" i="0" u="none" strike="noStrike" cap="none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: Υποστήριξη πρακτικών που διασφαλίζουν την υγεία των φυτών, των ζώων και του περιβάλλοντος.</a:t>
                      </a:r>
                    </a:p>
                    <a:p>
                      <a:pPr lvl="0" algn="just">
                        <a:buFont typeface="Arial" pitchFamily="34" charset="0"/>
                        <a:buChar char="•"/>
                      </a:pPr>
                      <a:r>
                        <a:rPr lang="el-GR" sz="1800" b="1" i="0" u="none" strike="noStrike" cap="none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 Κυκλική οικονομία</a:t>
                      </a:r>
                      <a:r>
                        <a:rPr lang="el-GR" sz="1800" b="0" i="0" u="none" strike="noStrike" cap="none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: Προώθηση των αρχών της κυκλικής οικονομίας στην αγροτική παραγωγή.</a:t>
                      </a:r>
                    </a:p>
                    <a:p>
                      <a:pPr lvl="0" algn="just">
                        <a:buFont typeface="Arial" pitchFamily="34" charset="0"/>
                        <a:buChar char="•"/>
                      </a:pPr>
                      <a:r>
                        <a:rPr lang="el-GR" sz="1800" b="1" i="0" u="none" strike="noStrike" cap="none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 Ανθεκτικότητα στην κλιματική αλλαγή</a:t>
                      </a:r>
                      <a:r>
                        <a:rPr lang="el-GR" sz="1800" b="0" i="0" u="none" strike="noStrike" cap="none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: Ανάπτυξη ανθεκτικών γεωργικών πρακτικών για την αντιμετώπιση των κλιματικών κινδύνων.</a:t>
                      </a:r>
                    </a:p>
                    <a:p>
                      <a:pPr lvl="0" algn="just">
                        <a:buFont typeface="Arial" pitchFamily="34" charset="0"/>
                        <a:buChar char="•"/>
                      </a:pPr>
                      <a:r>
                        <a:rPr lang="el-GR" sz="1800" b="1" i="0" u="none" strike="noStrike" cap="none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 Ψηφιακές τεχνολογίες</a:t>
                      </a:r>
                      <a:r>
                        <a:rPr lang="el-GR" sz="1800" b="0" i="0" u="none" strike="noStrike" cap="none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: Εκπαίδευση στις ψηφιακές εφαρμογές που συμβάλλουν στην εφαρμογή της γεωργίας ακριβείας και της βελτίωσης της παραγωγικότητας.</a:t>
                      </a:r>
                    </a:p>
                    <a:p>
                      <a:pPr lvl="0" algn="just">
                        <a:buFont typeface="Arial" pitchFamily="34" charset="0"/>
                        <a:buNone/>
                      </a:pPr>
                      <a:endParaRPr lang="el-GR" sz="1800" b="0" i="0" u="none" strike="noStrike" cap="none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91443" marR="91443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4 - Έλλειψη"/>
          <p:cNvSpPr/>
          <p:nvPr/>
        </p:nvSpPr>
        <p:spPr>
          <a:xfrm>
            <a:off x="114915" y="931479"/>
            <a:ext cx="1078271" cy="55698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NEO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endParaRPr kumimoji="0" lang="el-GR" sz="2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242766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15C3B2-4CBB-F262-7672-AB00F04DE0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Ομάδα 3">
            <a:extLst>
              <a:ext uri="{FF2B5EF4-FFF2-40B4-BE49-F238E27FC236}">
                <a16:creationId xmlns:a16="http://schemas.microsoft.com/office/drawing/2014/main" id="{31B4E2D8-7C12-0CAC-566A-CB598607568F}"/>
              </a:ext>
            </a:extLst>
          </p:cNvPr>
          <p:cNvGrpSpPr/>
          <p:nvPr/>
        </p:nvGrpSpPr>
        <p:grpSpPr>
          <a:xfrm>
            <a:off x="382419" y="1669319"/>
            <a:ext cx="4585604" cy="4988836"/>
            <a:chOff x="382419" y="1658272"/>
            <a:chExt cx="4585604" cy="3991753"/>
          </a:xfrm>
        </p:grpSpPr>
        <p:sp>
          <p:nvSpPr>
            <p:cNvPr id="9" name="Ελεύθερη σχεδίαση 8">
              <a:extLst>
                <a:ext uri="{FF2B5EF4-FFF2-40B4-BE49-F238E27FC236}">
                  <a16:creationId xmlns:a16="http://schemas.microsoft.com/office/drawing/2014/main" id="{AF0E328F-BF55-6D42-0710-C9B64899D690}"/>
                </a:ext>
              </a:extLst>
            </p:cNvPr>
            <p:cNvSpPr/>
            <p:nvPr/>
          </p:nvSpPr>
          <p:spPr>
            <a:xfrm>
              <a:off x="404701" y="1658272"/>
              <a:ext cx="4563322" cy="528852"/>
            </a:xfrm>
            <a:custGeom>
              <a:avLst/>
              <a:gdLst>
                <a:gd name="connsiteX0" fmla="*/ 0 w 4563322"/>
                <a:gd name="connsiteY0" fmla="*/ 163435 h 980593"/>
                <a:gd name="connsiteX1" fmla="*/ 163435 w 4563322"/>
                <a:gd name="connsiteY1" fmla="*/ 0 h 980593"/>
                <a:gd name="connsiteX2" fmla="*/ 4399887 w 4563322"/>
                <a:gd name="connsiteY2" fmla="*/ 0 h 980593"/>
                <a:gd name="connsiteX3" fmla="*/ 4563322 w 4563322"/>
                <a:gd name="connsiteY3" fmla="*/ 163435 h 980593"/>
                <a:gd name="connsiteX4" fmla="*/ 4563322 w 4563322"/>
                <a:gd name="connsiteY4" fmla="*/ 817158 h 980593"/>
                <a:gd name="connsiteX5" fmla="*/ 4399887 w 4563322"/>
                <a:gd name="connsiteY5" fmla="*/ 980593 h 980593"/>
                <a:gd name="connsiteX6" fmla="*/ 163435 w 4563322"/>
                <a:gd name="connsiteY6" fmla="*/ 980593 h 980593"/>
                <a:gd name="connsiteX7" fmla="*/ 0 w 4563322"/>
                <a:gd name="connsiteY7" fmla="*/ 817158 h 980593"/>
                <a:gd name="connsiteX8" fmla="*/ 0 w 4563322"/>
                <a:gd name="connsiteY8" fmla="*/ 163435 h 9805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563322" h="980593">
                  <a:moveTo>
                    <a:pt x="0" y="163435"/>
                  </a:moveTo>
                  <a:cubicBezTo>
                    <a:pt x="0" y="73172"/>
                    <a:pt x="73172" y="0"/>
                    <a:pt x="163435" y="0"/>
                  </a:cubicBezTo>
                  <a:lnTo>
                    <a:pt x="4399887" y="0"/>
                  </a:lnTo>
                  <a:cubicBezTo>
                    <a:pt x="4490150" y="0"/>
                    <a:pt x="4563322" y="73172"/>
                    <a:pt x="4563322" y="163435"/>
                  </a:cubicBezTo>
                  <a:lnTo>
                    <a:pt x="4563322" y="817158"/>
                  </a:lnTo>
                  <a:cubicBezTo>
                    <a:pt x="4563322" y="907421"/>
                    <a:pt x="4490150" y="980593"/>
                    <a:pt x="4399887" y="980593"/>
                  </a:cubicBezTo>
                  <a:lnTo>
                    <a:pt x="163435" y="980593"/>
                  </a:lnTo>
                  <a:cubicBezTo>
                    <a:pt x="73172" y="980593"/>
                    <a:pt x="0" y="907421"/>
                    <a:pt x="0" y="817158"/>
                  </a:cubicBezTo>
                  <a:lnTo>
                    <a:pt x="0" y="163435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16449" tIns="82159" rIns="116449" bIns="82159" numCol="1" spcCol="1270" anchor="ctr" anchorCtr="0">
              <a:noAutofit/>
            </a:bodyPr>
            <a:lstStyle/>
            <a:p>
              <a:pPr marL="0" marR="0" lvl="0" indent="0" algn="l" defTabSz="8001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l-GR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+mn-cs"/>
                </a:rPr>
                <a:t>ΠΑΑ 2014-2022</a:t>
              </a:r>
            </a:p>
          </p:txBody>
        </p:sp>
        <p:sp>
          <p:nvSpPr>
            <p:cNvPr id="11" name="Ελεύθερη σχεδίαση 10">
              <a:extLst>
                <a:ext uri="{FF2B5EF4-FFF2-40B4-BE49-F238E27FC236}">
                  <a16:creationId xmlns:a16="http://schemas.microsoft.com/office/drawing/2014/main" id="{2F6D8196-F32A-FDE8-3B02-6CBA4FD8D7C9}"/>
                </a:ext>
              </a:extLst>
            </p:cNvPr>
            <p:cNvSpPr/>
            <p:nvPr/>
          </p:nvSpPr>
          <p:spPr>
            <a:xfrm>
              <a:off x="382419" y="3914659"/>
              <a:ext cx="4563322" cy="1058933"/>
            </a:xfrm>
            <a:custGeom>
              <a:avLst/>
              <a:gdLst>
                <a:gd name="connsiteX0" fmla="*/ 0 w 4563322"/>
                <a:gd name="connsiteY0" fmla="*/ 128786 h 772701"/>
                <a:gd name="connsiteX1" fmla="*/ 128786 w 4563322"/>
                <a:gd name="connsiteY1" fmla="*/ 0 h 772701"/>
                <a:gd name="connsiteX2" fmla="*/ 4434536 w 4563322"/>
                <a:gd name="connsiteY2" fmla="*/ 0 h 772701"/>
                <a:gd name="connsiteX3" fmla="*/ 4563322 w 4563322"/>
                <a:gd name="connsiteY3" fmla="*/ 128786 h 772701"/>
                <a:gd name="connsiteX4" fmla="*/ 4563322 w 4563322"/>
                <a:gd name="connsiteY4" fmla="*/ 643915 h 772701"/>
                <a:gd name="connsiteX5" fmla="*/ 4434536 w 4563322"/>
                <a:gd name="connsiteY5" fmla="*/ 772701 h 772701"/>
                <a:gd name="connsiteX6" fmla="*/ 128786 w 4563322"/>
                <a:gd name="connsiteY6" fmla="*/ 772701 h 772701"/>
                <a:gd name="connsiteX7" fmla="*/ 0 w 4563322"/>
                <a:gd name="connsiteY7" fmla="*/ 643915 h 772701"/>
                <a:gd name="connsiteX8" fmla="*/ 0 w 4563322"/>
                <a:gd name="connsiteY8" fmla="*/ 128786 h 7727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563322" h="772701">
                  <a:moveTo>
                    <a:pt x="0" y="128786"/>
                  </a:moveTo>
                  <a:cubicBezTo>
                    <a:pt x="0" y="57659"/>
                    <a:pt x="57659" y="0"/>
                    <a:pt x="128786" y="0"/>
                  </a:cubicBezTo>
                  <a:lnTo>
                    <a:pt x="4434536" y="0"/>
                  </a:lnTo>
                  <a:cubicBezTo>
                    <a:pt x="4505663" y="0"/>
                    <a:pt x="4563322" y="57659"/>
                    <a:pt x="4563322" y="128786"/>
                  </a:cubicBezTo>
                  <a:lnTo>
                    <a:pt x="4563322" y="643915"/>
                  </a:lnTo>
                  <a:cubicBezTo>
                    <a:pt x="4563322" y="715042"/>
                    <a:pt x="4505663" y="772701"/>
                    <a:pt x="4434536" y="772701"/>
                  </a:cubicBezTo>
                  <a:lnTo>
                    <a:pt x="128786" y="772701"/>
                  </a:lnTo>
                  <a:cubicBezTo>
                    <a:pt x="57659" y="772701"/>
                    <a:pt x="0" y="715042"/>
                    <a:pt x="0" y="643915"/>
                  </a:cubicBezTo>
                  <a:lnTo>
                    <a:pt x="0" y="128786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06300" tIns="72010" rIns="106300" bIns="72010" numCol="1" spcCol="1270" anchor="ctr" anchorCtr="0">
              <a:noAutofit/>
            </a:bodyPr>
            <a:lstStyle/>
            <a:p>
              <a:pPr marL="0" marR="0" lvl="0" indent="0" algn="l" defTabSz="8001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l-GR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+mn-cs"/>
                </a:rPr>
                <a:t>Ιδιωτικές επενδύσεις (ΤΑΑ)</a:t>
              </a:r>
            </a:p>
          </p:txBody>
        </p:sp>
        <p:sp>
          <p:nvSpPr>
            <p:cNvPr id="13" name="Ελεύθερη σχεδίαση 12">
              <a:extLst>
                <a:ext uri="{FF2B5EF4-FFF2-40B4-BE49-F238E27FC236}">
                  <a16:creationId xmlns:a16="http://schemas.microsoft.com/office/drawing/2014/main" id="{6AF91282-ED94-A16E-17F3-2533819C51BC}"/>
                </a:ext>
              </a:extLst>
            </p:cNvPr>
            <p:cNvSpPr/>
            <p:nvPr/>
          </p:nvSpPr>
          <p:spPr>
            <a:xfrm>
              <a:off x="395788" y="5028373"/>
              <a:ext cx="4558866" cy="621652"/>
            </a:xfrm>
            <a:custGeom>
              <a:avLst/>
              <a:gdLst>
                <a:gd name="connsiteX0" fmla="*/ 0 w 4558866"/>
                <a:gd name="connsiteY0" fmla="*/ 110987 h 665908"/>
                <a:gd name="connsiteX1" fmla="*/ 110987 w 4558866"/>
                <a:gd name="connsiteY1" fmla="*/ 0 h 665908"/>
                <a:gd name="connsiteX2" fmla="*/ 4447879 w 4558866"/>
                <a:gd name="connsiteY2" fmla="*/ 0 h 665908"/>
                <a:gd name="connsiteX3" fmla="*/ 4558866 w 4558866"/>
                <a:gd name="connsiteY3" fmla="*/ 110987 h 665908"/>
                <a:gd name="connsiteX4" fmla="*/ 4558866 w 4558866"/>
                <a:gd name="connsiteY4" fmla="*/ 554921 h 665908"/>
                <a:gd name="connsiteX5" fmla="*/ 4447879 w 4558866"/>
                <a:gd name="connsiteY5" fmla="*/ 665908 h 665908"/>
                <a:gd name="connsiteX6" fmla="*/ 110987 w 4558866"/>
                <a:gd name="connsiteY6" fmla="*/ 665908 h 665908"/>
                <a:gd name="connsiteX7" fmla="*/ 0 w 4558866"/>
                <a:gd name="connsiteY7" fmla="*/ 554921 h 665908"/>
                <a:gd name="connsiteX8" fmla="*/ 0 w 4558866"/>
                <a:gd name="connsiteY8" fmla="*/ 110987 h 6659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558866" h="665908">
                  <a:moveTo>
                    <a:pt x="0" y="110987"/>
                  </a:moveTo>
                  <a:cubicBezTo>
                    <a:pt x="0" y="49691"/>
                    <a:pt x="49691" y="0"/>
                    <a:pt x="110987" y="0"/>
                  </a:cubicBezTo>
                  <a:lnTo>
                    <a:pt x="4447879" y="0"/>
                  </a:lnTo>
                  <a:cubicBezTo>
                    <a:pt x="4509175" y="0"/>
                    <a:pt x="4558866" y="49691"/>
                    <a:pt x="4558866" y="110987"/>
                  </a:cubicBezTo>
                  <a:lnTo>
                    <a:pt x="4558866" y="554921"/>
                  </a:lnTo>
                  <a:cubicBezTo>
                    <a:pt x="4558866" y="616217"/>
                    <a:pt x="4509175" y="665908"/>
                    <a:pt x="4447879" y="665908"/>
                  </a:cubicBezTo>
                  <a:lnTo>
                    <a:pt x="110987" y="665908"/>
                  </a:lnTo>
                  <a:cubicBezTo>
                    <a:pt x="49691" y="665908"/>
                    <a:pt x="0" y="616217"/>
                    <a:pt x="0" y="554921"/>
                  </a:cubicBezTo>
                  <a:lnTo>
                    <a:pt x="0" y="11098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01087" tIns="66797" rIns="101087" bIns="66797" numCol="1" spcCol="1270" anchor="ctr" anchorCtr="0">
              <a:noAutofit/>
            </a:bodyPr>
            <a:lstStyle/>
            <a:p>
              <a:pPr marL="0" marR="0" lvl="0" indent="0" algn="l" defTabSz="8001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l-GR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+mn-cs"/>
                </a:rPr>
                <a:t>ΕΛΓΑ</a:t>
              </a:r>
            </a:p>
          </p:txBody>
        </p:sp>
        <p:sp>
          <p:nvSpPr>
            <p:cNvPr id="15" name="Ελεύθερη σχεδίαση 14">
              <a:extLst>
                <a:ext uri="{FF2B5EF4-FFF2-40B4-BE49-F238E27FC236}">
                  <a16:creationId xmlns:a16="http://schemas.microsoft.com/office/drawing/2014/main" id="{00E1A70D-223F-EA0E-FED9-284B25E5CEA5}"/>
                </a:ext>
              </a:extLst>
            </p:cNvPr>
            <p:cNvSpPr/>
            <p:nvPr/>
          </p:nvSpPr>
          <p:spPr>
            <a:xfrm>
              <a:off x="395788" y="3341022"/>
              <a:ext cx="4549953" cy="484659"/>
            </a:xfrm>
            <a:custGeom>
              <a:avLst/>
              <a:gdLst>
                <a:gd name="connsiteX0" fmla="*/ 0 w 4549953"/>
                <a:gd name="connsiteY0" fmla="*/ 167716 h 1006276"/>
                <a:gd name="connsiteX1" fmla="*/ 167716 w 4549953"/>
                <a:gd name="connsiteY1" fmla="*/ 0 h 1006276"/>
                <a:gd name="connsiteX2" fmla="*/ 4382237 w 4549953"/>
                <a:gd name="connsiteY2" fmla="*/ 0 h 1006276"/>
                <a:gd name="connsiteX3" fmla="*/ 4549953 w 4549953"/>
                <a:gd name="connsiteY3" fmla="*/ 167716 h 1006276"/>
                <a:gd name="connsiteX4" fmla="*/ 4549953 w 4549953"/>
                <a:gd name="connsiteY4" fmla="*/ 838560 h 1006276"/>
                <a:gd name="connsiteX5" fmla="*/ 4382237 w 4549953"/>
                <a:gd name="connsiteY5" fmla="*/ 1006276 h 1006276"/>
                <a:gd name="connsiteX6" fmla="*/ 167716 w 4549953"/>
                <a:gd name="connsiteY6" fmla="*/ 1006276 h 1006276"/>
                <a:gd name="connsiteX7" fmla="*/ 0 w 4549953"/>
                <a:gd name="connsiteY7" fmla="*/ 838560 h 1006276"/>
                <a:gd name="connsiteX8" fmla="*/ 0 w 4549953"/>
                <a:gd name="connsiteY8" fmla="*/ 167716 h 10062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549953" h="1006276">
                  <a:moveTo>
                    <a:pt x="0" y="167716"/>
                  </a:moveTo>
                  <a:cubicBezTo>
                    <a:pt x="0" y="75089"/>
                    <a:pt x="75089" y="0"/>
                    <a:pt x="167716" y="0"/>
                  </a:cubicBezTo>
                  <a:lnTo>
                    <a:pt x="4382237" y="0"/>
                  </a:lnTo>
                  <a:cubicBezTo>
                    <a:pt x="4474864" y="0"/>
                    <a:pt x="4549953" y="75089"/>
                    <a:pt x="4549953" y="167716"/>
                  </a:cubicBezTo>
                  <a:lnTo>
                    <a:pt x="4549953" y="838560"/>
                  </a:lnTo>
                  <a:cubicBezTo>
                    <a:pt x="4549953" y="931187"/>
                    <a:pt x="4474864" y="1006276"/>
                    <a:pt x="4382237" y="1006276"/>
                  </a:cubicBezTo>
                  <a:lnTo>
                    <a:pt x="167716" y="1006276"/>
                  </a:lnTo>
                  <a:cubicBezTo>
                    <a:pt x="75089" y="1006276"/>
                    <a:pt x="0" y="931187"/>
                    <a:pt x="0" y="838560"/>
                  </a:cubicBezTo>
                  <a:lnTo>
                    <a:pt x="0" y="167716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17702" tIns="83412" rIns="117702" bIns="83412" numCol="1" spcCol="1270" anchor="ctr" anchorCtr="0">
              <a:noAutofit/>
            </a:bodyPr>
            <a:lstStyle/>
            <a:p>
              <a:pPr marL="0" marR="0" lvl="0" indent="0" algn="l" defTabSz="8001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l-GR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+mn-cs"/>
                </a:rPr>
                <a:t>Αλιεία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+mn-cs"/>
                </a:rPr>
                <a:t> </a:t>
              </a:r>
              <a:r>
                <a:rPr kumimoji="0" lang="el-GR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+mn-cs"/>
                </a:rPr>
                <a:t> - ΕΠΑΛΘ 2014-2020</a:t>
              </a:r>
            </a:p>
          </p:txBody>
        </p:sp>
      </p:grpSp>
      <p:graphicFrame>
        <p:nvGraphicFramePr>
          <p:cNvPr id="7" name="6 - Πίνακας">
            <a:extLst>
              <a:ext uri="{FF2B5EF4-FFF2-40B4-BE49-F238E27FC236}">
                <a16:creationId xmlns:a16="http://schemas.microsoft.com/office/drawing/2014/main" id="{2F1FB0F5-68A6-DE70-5126-F990AED53BD8}"/>
              </a:ext>
            </a:extLst>
          </p:cNvPr>
          <p:cNvGraphicFramePr>
            <a:graphicFrameLocks noGrp="1"/>
          </p:cNvGraphicFramePr>
          <p:nvPr/>
        </p:nvGraphicFramePr>
        <p:xfrm>
          <a:off x="404701" y="1035157"/>
          <a:ext cx="8128000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2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l-GR" sz="2400" i="0" u="none" dirty="0">
                          <a:latin typeface="Arial Black" panose="020B0A04020102020204" pitchFamily="34" charset="0"/>
                        </a:rPr>
                        <a:t>Συνοπτικά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8" name="Title 1">
            <a:extLst>
              <a:ext uri="{FF2B5EF4-FFF2-40B4-BE49-F238E27FC236}">
                <a16:creationId xmlns:a16="http://schemas.microsoft.com/office/drawing/2014/main" id="{D9DB9301-03C1-9767-1696-30EBA9AB3AB8}"/>
              </a:ext>
            </a:extLst>
          </p:cNvPr>
          <p:cNvSpPr txBox="1">
            <a:spLocks/>
          </p:cNvSpPr>
          <p:nvPr/>
        </p:nvSpPr>
        <p:spPr bwMode="auto">
          <a:xfrm>
            <a:off x="344311" y="263525"/>
            <a:ext cx="11503378" cy="605719"/>
          </a:xfrm>
          <a:prstGeom prst="rect">
            <a:avLst/>
          </a:prstGeom>
          <a:solidFill>
            <a:srgbClr val="297FD5">
              <a:lumMod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spcFirstLastPara="1" vert="horz" wrap="square" lIns="91425" tIns="45700" rIns="91425" bIns="45700" numCol="1" anchor="ctr" anchorCtr="0" compatLnSpc="1">
            <a:prstTxWarp prst="textNoShape">
              <a:avLst/>
            </a:prstTxWarp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lvl="0" algn="l" rtl="0" eaLnBrk="0" fontAlgn="base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53356"/>
              </a:buClr>
              <a:buSzPts val="3200"/>
              <a:buFont typeface="Helvetica Neue"/>
              <a:buNone/>
              <a:defRPr sz="1400" b="1">
                <a:solidFill>
                  <a:schemeClr val="bg1"/>
                </a:solidFill>
                <a:latin typeface="Calibri" panose="020F0502020204030204" pitchFamily="34" charset="0"/>
                <a:ea typeface="Helvetica Neue"/>
                <a:cs typeface="Calibri" panose="020F0502020204030204" pitchFamily="34" charset="0"/>
                <a:sym typeface="Helvetica Neue"/>
              </a:defRPr>
            </a:lvl1pPr>
            <a:lvl2pPr lvl="1" algn="l" rtl="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 pitchFamily="34" charset="0"/>
              <a:buNone/>
              <a:defRPr sz="1400">
                <a:solidFill>
                  <a:srgbClr val="000000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 panose="020B0604020202020204" pitchFamily="34" charset="0"/>
              </a:defRPr>
            </a:lvl2pPr>
            <a:lvl3pPr lvl="2" algn="l" rtl="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 pitchFamily="34" charset="0"/>
              <a:buNone/>
              <a:defRPr sz="1400">
                <a:solidFill>
                  <a:srgbClr val="000000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 panose="020B0604020202020204" pitchFamily="34" charset="0"/>
              </a:defRPr>
            </a:lvl3pPr>
            <a:lvl4pPr lvl="3" algn="l" rtl="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 pitchFamily="34" charset="0"/>
              <a:buNone/>
              <a:defRPr sz="1400">
                <a:solidFill>
                  <a:srgbClr val="000000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 panose="020B0604020202020204" pitchFamily="34" charset="0"/>
              </a:defRPr>
            </a:lvl4pPr>
            <a:lvl5pPr lvl="4" algn="l" rtl="0" eaLnBrk="0" fontAlgn="base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 pitchFamily="34" charset="0"/>
              <a:buNone/>
              <a:defRPr sz="1400">
                <a:solidFill>
                  <a:srgbClr val="000000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 panose="020B0604020202020204" pitchFamily="34" charset="0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53356"/>
              </a:buClr>
              <a:buSzPts val="3200"/>
              <a:buFont typeface="Helvetica Neue"/>
              <a:buNone/>
              <a:tabLst/>
              <a:defRPr/>
            </a:pPr>
            <a:r>
              <a:rPr kumimoji="0" lang="el-GR" sz="2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"/>
                <a:cs typeface="Calibri" panose="020F0502020204030204" pitchFamily="34" charset="0"/>
                <a:sym typeface="Helvetica Neue"/>
              </a:rPr>
              <a:t>Υπουργείο Αγροτικής Ανάπτυξης &amp; Τροφίμων</a:t>
            </a:r>
            <a:endParaRPr kumimoji="0" lang="en-US" sz="27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"/>
              <a:cs typeface="Calibri" panose="020F0502020204030204" pitchFamily="34" charset="0"/>
              <a:sym typeface="Helvetica Neue"/>
            </a:endParaRPr>
          </a:p>
        </p:txBody>
      </p:sp>
      <p:sp>
        <p:nvSpPr>
          <p:cNvPr id="3" name="Ελεύθερη σχεδίαση 8">
            <a:extLst>
              <a:ext uri="{FF2B5EF4-FFF2-40B4-BE49-F238E27FC236}">
                <a16:creationId xmlns:a16="http://schemas.microsoft.com/office/drawing/2014/main" id="{FEC00B63-1342-1C51-6571-541904E1432A}"/>
              </a:ext>
            </a:extLst>
          </p:cNvPr>
          <p:cNvSpPr/>
          <p:nvPr/>
        </p:nvSpPr>
        <p:spPr>
          <a:xfrm>
            <a:off x="404701" y="2429982"/>
            <a:ext cx="4563322" cy="1177611"/>
          </a:xfrm>
          <a:custGeom>
            <a:avLst/>
            <a:gdLst>
              <a:gd name="connsiteX0" fmla="*/ 0 w 4563322"/>
              <a:gd name="connsiteY0" fmla="*/ 163435 h 980593"/>
              <a:gd name="connsiteX1" fmla="*/ 163435 w 4563322"/>
              <a:gd name="connsiteY1" fmla="*/ 0 h 980593"/>
              <a:gd name="connsiteX2" fmla="*/ 4399887 w 4563322"/>
              <a:gd name="connsiteY2" fmla="*/ 0 h 980593"/>
              <a:gd name="connsiteX3" fmla="*/ 4563322 w 4563322"/>
              <a:gd name="connsiteY3" fmla="*/ 163435 h 980593"/>
              <a:gd name="connsiteX4" fmla="*/ 4563322 w 4563322"/>
              <a:gd name="connsiteY4" fmla="*/ 817158 h 980593"/>
              <a:gd name="connsiteX5" fmla="*/ 4399887 w 4563322"/>
              <a:gd name="connsiteY5" fmla="*/ 980593 h 980593"/>
              <a:gd name="connsiteX6" fmla="*/ 163435 w 4563322"/>
              <a:gd name="connsiteY6" fmla="*/ 980593 h 980593"/>
              <a:gd name="connsiteX7" fmla="*/ 0 w 4563322"/>
              <a:gd name="connsiteY7" fmla="*/ 817158 h 980593"/>
              <a:gd name="connsiteX8" fmla="*/ 0 w 4563322"/>
              <a:gd name="connsiteY8" fmla="*/ 163435 h 9805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563322" h="980593">
                <a:moveTo>
                  <a:pt x="0" y="163435"/>
                </a:moveTo>
                <a:cubicBezTo>
                  <a:pt x="0" y="73172"/>
                  <a:pt x="73172" y="0"/>
                  <a:pt x="163435" y="0"/>
                </a:cubicBezTo>
                <a:lnTo>
                  <a:pt x="4399887" y="0"/>
                </a:lnTo>
                <a:cubicBezTo>
                  <a:pt x="4490150" y="0"/>
                  <a:pt x="4563322" y="73172"/>
                  <a:pt x="4563322" y="163435"/>
                </a:cubicBezTo>
                <a:lnTo>
                  <a:pt x="4563322" y="817158"/>
                </a:lnTo>
                <a:cubicBezTo>
                  <a:pt x="4563322" y="907421"/>
                  <a:pt x="4490150" y="980593"/>
                  <a:pt x="4399887" y="980593"/>
                </a:cubicBezTo>
                <a:lnTo>
                  <a:pt x="163435" y="980593"/>
                </a:lnTo>
                <a:cubicBezTo>
                  <a:pt x="73172" y="980593"/>
                  <a:pt x="0" y="907421"/>
                  <a:pt x="0" y="817158"/>
                </a:cubicBezTo>
                <a:lnTo>
                  <a:pt x="0" y="163435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16449" tIns="82159" rIns="116449" bIns="82159" numCol="1" spcCol="1270" anchor="ctr" anchorCtr="0">
            <a:noAutofit/>
          </a:bodyPr>
          <a:lstStyle/>
          <a:p>
            <a:pPr marL="0" marR="0" lvl="0" indent="0" algn="l" defTabSz="8001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Εγγειοβελτιωτικά Έργα</a:t>
            </a:r>
          </a:p>
        </p:txBody>
      </p:sp>
      <p:sp>
        <p:nvSpPr>
          <p:cNvPr id="16" name="Ορθογώνιο 8">
            <a:extLst>
              <a:ext uri="{FF2B5EF4-FFF2-40B4-BE49-F238E27FC236}">
                <a16:creationId xmlns:a16="http://schemas.microsoft.com/office/drawing/2014/main" id="{0B1BFF22-60E4-3C82-7635-4A94797035F0}"/>
              </a:ext>
            </a:extLst>
          </p:cNvPr>
          <p:cNvSpPr/>
          <p:nvPr/>
        </p:nvSpPr>
        <p:spPr>
          <a:xfrm>
            <a:off x="5204573" y="1755890"/>
            <a:ext cx="6792166" cy="400110"/>
          </a:xfrm>
          <a:prstGeom prst="rect">
            <a:avLst/>
          </a:prstGeom>
          <a:ln w="19050">
            <a:solidFill>
              <a:srgbClr val="0070C0"/>
            </a:solidFill>
            <a:prstDash val="lgDash"/>
          </a:ln>
        </p:spPr>
        <p:txBody>
          <a:bodyPr wrap="square" anchor="ctr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ct val="12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l-GR" sz="2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Έχουν καταβληθεί 114,5 εκατ. €  σε 15.435 δικαιούχους</a:t>
            </a:r>
          </a:p>
        </p:txBody>
      </p:sp>
      <p:sp>
        <p:nvSpPr>
          <p:cNvPr id="17" name="Ορθογώνιο 8">
            <a:extLst>
              <a:ext uri="{FF2B5EF4-FFF2-40B4-BE49-F238E27FC236}">
                <a16:creationId xmlns:a16="http://schemas.microsoft.com/office/drawing/2014/main" id="{89E7B1C6-0440-E2E3-BA5E-FE9C02174891}"/>
              </a:ext>
            </a:extLst>
          </p:cNvPr>
          <p:cNvSpPr/>
          <p:nvPr/>
        </p:nvSpPr>
        <p:spPr>
          <a:xfrm>
            <a:off x="5204573" y="2391376"/>
            <a:ext cx="6792166" cy="1323439"/>
          </a:xfrm>
          <a:prstGeom prst="rect">
            <a:avLst/>
          </a:prstGeom>
          <a:ln w="19050">
            <a:solidFill>
              <a:srgbClr val="0070C0"/>
            </a:solidFill>
            <a:prstDash val="lgDash"/>
          </a:ln>
        </p:spPr>
        <p:txBody>
          <a:bodyPr wrap="square" anchor="ctr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ct val="12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l-GR" sz="2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60,3 εκατ. € σημαντικά έργα σε δημοπράτηση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ct val="12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l-GR" sz="2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8 εκατ. € μικρότερα εγγειοβελτιωτικά έργα, 1,9 εκατ.  € έργα αγροτικής οδοποιίας, 1,5 εκατ. € μελέτη για το αρδευτικό δίκτυο Ερμιονίδας</a:t>
            </a:r>
          </a:p>
        </p:txBody>
      </p:sp>
      <p:sp>
        <p:nvSpPr>
          <p:cNvPr id="18" name="Ορθογώνιο 8">
            <a:extLst>
              <a:ext uri="{FF2B5EF4-FFF2-40B4-BE49-F238E27FC236}">
                <a16:creationId xmlns:a16="http://schemas.microsoft.com/office/drawing/2014/main" id="{A7B13F58-AF2B-9CB1-E564-D471BD1B1C22}"/>
              </a:ext>
            </a:extLst>
          </p:cNvPr>
          <p:cNvSpPr/>
          <p:nvPr/>
        </p:nvSpPr>
        <p:spPr>
          <a:xfrm>
            <a:off x="5204573" y="3875201"/>
            <a:ext cx="6792166" cy="400110"/>
          </a:xfrm>
          <a:prstGeom prst="rect">
            <a:avLst/>
          </a:prstGeom>
          <a:ln w="19050">
            <a:solidFill>
              <a:srgbClr val="0070C0"/>
            </a:solidFill>
            <a:prstDash val="lgDash"/>
          </a:ln>
        </p:spPr>
        <p:txBody>
          <a:bodyPr wrap="square" anchor="ctr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ct val="12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l-GR" sz="2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Έχουν καταβληθεί 10 εκατ. €  σε 454 δικαιούχους</a:t>
            </a:r>
          </a:p>
        </p:txBody>
      </p:sp>
      <p:sp>
        <p:nvSpPr>
          <p:cNvPr id="19" name="Ορθογώνιο 8">
            <a:extLst>
              <a:ext uri="{FF2B5EF4-FFF2-40B4-BE49-F238E27FC236}">
                <a16:creationId xmlns:a16="http://schemas.microsoft.com/office/drawing/2014/main" id="{7BD8968A-22E1-260F-8E74-36401955499C}"/>
              </a:ext>
            </a:extLst>
          </p:cNvPr>
          <p:cNvSpPr/>
          <p:nvPr/>
        </p:nvSpPr>
        <p:spPr>
          <a:xfrm>
            <a:off x="5204573" y="4444204"/>
            <a:ext cx="6792166" cy="1323439"/>
          </a:xfrm>
          <a:prstGeom prst="rect">
            <a:avLst/>
          </a:prstGeom>
          <a:ln w="19050">
            <a:solidFill>
              <a:srgbClr val="0070C0"/>
            </a:solidFill>
            <a:prstDash val="lgDash"/>
          </a:ln>
        </p:spPr>
        <p:txBody>
          <a:bodyPr wrap="square" anchor="ctr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ct val="12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l-GR" sz="2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Υλοποιούνται 5 επενδυτικά σχέδια, με προϋπολογιζόμενη δημόσια δαπάνη 5 εκατ. € και 1 επενδυτικό σχέδιο σε στάδιο αξιολόγησης, με προϋπολογιζόμενη δημόσια δαπάνη 3 εκατ. € </a:t>
            </a:r>
          </a:p>
        </p:txBody>
      </p:sp>
      <p:sp>
        <p:nvSpPr>
          <p:cNvPr id="20" name="Ορθογώνιο 8">
            <a:extLst>
              <a:ext uri="{FF2B5EF4-FFF2-40B4-BE49-F238E27FC236}">
                <a16:creationId xmlns:a16="http://schemas.microsoft.com/office/drawing/2014/main" id="{71353B15-9532-D9EF-94E7-DBBA31F6D68B}"/>
              </a:ext>
            </a:extLst>
          </p:cNvPr>
          <p:cNvSpPr/>
          <p:nvPr/>
        </p:nvSpPr>
        <p:spPr>
          <a:xfrm>
            <a:off x="5204573" y="5936536"/>
            <a:ext cx="6792166" cy="707886"/>
          </a:xfrm>
          <a:prstGeom prst="rect">
            <a:avLst/>
          </a:prstGeom>
          <a:ln w="19050">
            <a:solidFill>
              <a:srgbClr val="0070C0"/>
            </a:solidFill>
            <a:prstDash val="lgDash"/>
          </a:ln>
        </p:spPr>
        <p:txBody>
          <a:bodyPr wrap="square" anchor="ctr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ct val="12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l-GR" sz="20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Για ζημιές έτους 2023, καταβλήθηκαν αποζημιώσεις, εντός του 2024, συνολικού ύψους 1 εκατ. € σε 591 δικαιούχους</a:t>
            </a:r>
          </a:p>
        </p:txBody>
      </p:sp>
    </p:spTree>
    <p:extLst>
      <p:ext uri="{BB962C8B-B14F-4D97-AF65-F5344CB8AC3E}">
        <p14:creationId xmlns:p14="http://schemas.microsoft.com/office/powerpoint/2010/main" val="18302210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541FA1-1158-20F2-289C-39BD240B5A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4488" y="263525"/>
            <a:ext cx="11503025" cy="606425"/>
          </a:xfrm>
        </p:spPr>
        <p:txBody>
          <a:bodyPr>
            <a:normAutofit/>
          </a:bodyPr>
          <a:lstStyle/>
          <a:p>
            <a:pPr eaLnBrk="1" fontAlgn="auto" hangingPunct="1">
              <a:defRPr/>
            </a:pPr>
            <a:r>
              <a:rPr lang="el-GR" sz="2700" dirty="0">
                <a:latin typeface="Helvetica Neue"/>
              </a:rPr>
              <a:t>Δράσεις/Ενισχύσεις</a:t>
            </a:r>
            <a:endParaRPr lang="x-none" sz="2700" dirty="0">
              <a:latin typeface="Helvetica Neue"/>
            </a:endParaRP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4CB3AEEC-36DF-396B-015A-125416E7BB7B}"/>
              </a:ext>
            </a:extLst>
          </p:cNvPr>
          <p:cNvGraphicFramePr>
            <a:graphicFrameLocks noGrp="1"/>
          </p:cNvGraphicFramePr>
          <p:nvPr/>
        </p:nvGraphicFramePr>
        <p:xfrm>
          <a:off x="399352" y="930616"/>
          <a:ext cx="11233150" cy="4882896"/>
        </p:xfrm>
        <a:graphic>
          <a:graphicData uri="http://schemas.openxmlformats.org/drawingml/2006/table">
            <a:tbl>
              <a:tblPr firstRow="1" bandRow="1"/>
              <a:tblGrid>
                <a:gridCol w="11233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02336">
                <a:tc>
                  <a:txBody>
                    <a:bodyPr/>
                    <a:lstStyle/>
                    <a:p>
                      <a:r>
                        <a:rPr lang="el-GR" sz="1800" b="1" i="1" dirty="0">
                          <a:latin typeface="Calibri "/>
                        </a:rPr>
                        <a:t>Πρόγραμμα Αγροτικής Ανάπτυξης (ΠΑΑ) 2014-2022</a:t>
                      </a:r>
                      <a:endParaRPr lang="x-none" sz="1800" b="1" i="1" dirty="0">
                        <a:solidFill>
                          <a:srgbClr val="FF0000"/>
                        </a:solidFill>
                        <a:latin typeface="Calibri "/>
                      </a:endParaRPr>
                    </a:p>
                  </a:txBody>
                  <a:tcPr marL="91443" marR="9144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90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l-GR" sz="1800" b="0" i="0" u="none" strike="noStrike" cap="none" dirty="0">
                          <a:solidFill>
                            <a:schemeClr val="tx1"/>
                          </a:solidFill>
                          <a:latin typeface="Calibri "/>
                          <a:ea typeface="+mn-ea"/>
                          <a:cs typeface="+mn-cs"/>
                          <a:sym typeface="Arial"/>
                        </a:rPr>
                        <a:t>Στο πλαίσιο του ΠΑΑ 2014-2020, στην ΠΕ Αργολίδας </a:t>
                      </a:r>
                      <a:r>
                        <a:rPr lang="el-GR" sz="1800" b="1" i="0" u="none" strike="noStrike" cap="none" dirty="0">
                          <a:solidFill>
                            <a:schemeClr val="tx1"/>
                          </a:solidFill>
                          <a:latin typeface="Calibri "/>
                          <a:ea typeface="+mn-ea"/>
                          <a:cs typeface="+mn-cs"/>
                          <a:sym typeface="Arial"/>
                        </a:rPr>
                        <a:t>15.435 </a:t>
                      </a:r>
                      <a:r>
                        <a:rPr lang="el-GR" sz="1800" b="0" i="0" u="none" strike="noStrike" cap="none" dirty="0">
                          <a:solidFill>
                            <a:schemeClr val="tx1"/>
                          </a:solidFill>
                          <a:latin typeface="Calibri "/>
                          <a:ea typeface="+mn-ea"/>
                          <a:cs typeface="+mn-cs"/>
                          <a:sym typeface="Arial"/>
                        </a:rPr>
                        <a:t>δικαιούχοι άμεσων ενισχύσεων ή/και</a:t>
                      </a:r>
                      <a:r>
                        <a:rPr lang="el-GR" sz="1800" b="0" i="0" u="none" strike="noStrike" cap="none" baseline="0" dirty="0">
                          <a:solidFill>
                            <a:schemeClr val="tx1"/>
                          </a:solidFill>
                          <a:latin typeface="Calibri "/>
                          <a:ea typeface="+mn-ea"/>
                          <a:cs typeface="+mn-cs"/>
                          <a:sym typeface="Arial"/>
                        </a:rPr>
                        <a:t> </a:t>
                      </a:r>
                      <a:r>
                        <a:rPr lang="el-GR" sz="1800" b="0" i="0" u="none" strike="noStrike" cap="none" dirty="0">
                          <a:solidFill>
                            <a:schemeClr val="tx1"/>
                          </a:solidFill>
                          <a:latin typeface="Calibri "/>
                          <a:ea typeface="+mn-ea"/>
                          <a:cs typeface="+mn-cs"/>
                          <a:sym typeface="Arial"/>
                        </a:rPr>
                        <a:t>επενδυτικών μέτρων έχουν λάβει, μέχρι σήμερα, περίπου </a:t>
                      </a:r>
                      <a:r>
                        <a:rPr lang="el-GR" sz="1800" b="1" i="0" u="none" strike="noStrike" cap="none" dirty="0">
                          <a:solidFill>
                            <a:schemeClr val="tx1"/>
                          </a:solidFill>
                          <a:latin typeface="Calibri "/>
                          <a:ea typeface="+mn-ea"/>
                          <a:cs typeface="+mn-cs"/>
                          <a:sym typeface="Arial"/>
                        </a:rPr>
                        <a:t>114,5</a:t>
                      </a:r>
                      <a:r>
                        <a:rPr lang="el-GR" sz="1800" b="0" i="0" u="none" strike="noStrike" cap="none" dirty="0">
                          <a:solidFill>
                            <a:schemeClr val="tx1"/>
                          </a:solidFill>
                          <a:latin typeface="Calibri "/>
                          <a:ea typeface="+mn-ea"/>
                          <a:cs typeface="+mn-cs"/>
                          <a:sym typeface="Arial"/>
                        </a:rPr>
                        <a:t> εκατ. €. 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l-GR" sz="1800" b="0" i="0" u="none" strike="noStrike" cap="none" dirty="0">
                          <a:solidFill>
                            <a:schemeClr val="tx1"/>
                          </a:solidFill>
                          <a:latin typeface="Calibri "/>
                          <a:ea typeface="+mn-ea"/>
                          <a:cs typeface="+mn-cs"/>
                          <a:sym typeface="Arial"/>
                        </a:rPr>
                        <a:t>Ενδεικτικά:</a:t>
                      </a:r>
                      <a:r>
                        <a:rPr lang="el-GR" sz="1800" b="0" i="0" u="none" strike="noStrike" cap="none" baseline="0" dirty="0">
                          <a:solidFill>
                            <a:schemeClr val="tx1"/>
                          </a:solidFill>
                          <a:latin typeface="Calibri "/>
                          <a:ea typeface="+mn-ea"/>
                          <a:cs typeface="+mn-cs"/>
                          <a:sym typeface="Arial"/>
                        </a:rPr>
                        <a:t> </a:t>
                      </a:r>
                      <a:r>
                        <a:rPr lang="el-GR" sz="1800" b="1" dirty="0">
                          <a:latin typeface="Calibri "/>
                        </a:rPr>
                        <a:t>Βιολογική</a:t>
                      </a:r>
                      <a:r>
                        <a:rPr lang="el-GR" sz="1800" dirty="0">
                          <a:latin typeface="Calibri "/>
                        </a:rPr>
                        <a:t> γεωργία και κτηνοτροφία,</a:t>
                      </a:r>
                      <a:r>
                        <a:rPr lang="el-GR" sz="1800" baseline="0" dirty="0">
                          <a:latin typeface="Calibri "/>
                        </a:rPr>
                        <a:t> </a:t>
                      </a:r>
                      <a:r>
                        <a:rPr lang="el-GR" sz="1800" b="1" baseline="0" dirty="0">
                          <a:latin typeface="Calibri "/>
                        </a:rPr>
                        <a:t>Εξισωτική</a:t>
                      </a:r>
                      <a:r>
                        <a:rPr lang="el-GR" sz="1800" baseline="0" dirty="0">
                          <a:latin typeface="Calibri "/>
                        </a:rPr>
                        <a:t> αποζημίωση (ενίσχυση γεωργών σε μειονεκτικές περιοχές για την αντιστάθμιση του επιπλέον κόστους λόγω των γεωγραφικών περιορισμών)</a:t>
                      </a:r>
                      <a:r>
                        <a:rPr lang="el-GR" sz="1800" baseline="0" dirty="0">
                          <a:solidFill>
                            <a:schemeClr val="tx1"/>
                          </a:solidFill>
                          <a:latin typeface="Calibri "/>
                        </a:rPr>
                        <a:t>, </a:t>
                      </a:r>
                      <a:r>
                        <a:rPr lang="el-GR" sz="1800" dirty="0">
                          <a:latin typeface="Calibri "/>
                        </a:rPr>
                        <a:t>Εκκίνηση επιχείρησης για </a:t>
                      </a:r>
                      <a:r>
                        <a:rPr lang="el-GR" sz="1800" b="1" dirty="0">
                          <a:latin typeface="Calibri "/>
                        </a:rPr>
                        <a:t>νέους γεωργούς</a:t>
                      </a:r>
                      <a:r>
                        <a:rPr lang="el-GR" sz="1800" dirty="0">
                          <a:latin typeface="Calibri "/>
                        </a:rPr>
                        <a:t>,</a:t>
                      </a:r>
                      <a:r>
                        <a:rPr lang="el-GR" sz="1800" baseline="0" dirty="0">
                          <a:latin typeface="Calibri "/>
                        </a:rPr>
                        <a:t> Υλοποίηση δράσεων της τοπικής στρατηγικής ανάπτυξης </a:t>
                      </a:r>
                      <a:r>
                        <a:rPr lang="el-GR" sz="1800" b="1" baseline="0" dirty="0">
                          <a:latin typeface="Calibri "/>
                        </a:rPr>
                        <a:t>CLLD/LEADER</a:t>
                      </a:r>
                      <a:r>
                        <a:rPr lang="el-GR" sz="1800" baseline="0" dirty="0">
                          <a:latin typeface="Calibri "/>
                        </a:rPr>
                        <a:t>, </a:t>
                      </a:r>
                      <a:r>
                        <a:rPr lang="el-GR" sz="1800" baseline="0" dirty="0">
                          <a:solidFill>
                            <a:schemeClr val="tx1"/>
                          </a:solidFill>
                          <a:latin typeface="Calibri "/>
                        </a:rPr>
                        <a:t>Επενδύσεις στη </a:t>
                      </a:r>
                      <a:r>
                        <a:rPr lang="el-GR" sz="1800" b="1" baseline="0" dirty="0">
                          <a:solidFill>
                            <a:schemeClr val="tx1"/>
                          </a:solidFill>
                          <a:latin typeface="Calibri "/>
                        </a:rPr>
                        <a:t>μεταποίηση και εμπορία </a:t>
                      </a:r>
                      <a:r>
                        <a:rPr lang="el-GR" sz="1800" baseline="0" dirty="0">
                          <a:solidFill>
                            <a:schemeClr val="tx1"/>
                          </a:solidFill>
                          <a:latin typeface="Calibri "/>
                        </a:rPr>
                        <a:t>γεωργικών προϊόντων, Υιοθέτηση </a:t>
                      </a:r>
                      <a:r>
                        <a:rPr lang="el-GR" sz="1800" b="1" baseline="0" dirty="0">
                          <a:solidFill>
                            <a:schemeClr val="tx1"/>
                          </a:solidFill>
                          <a:latin typeface="Calibri "/>
                        </a:rPr>
                        <a:t>νέων πρακτικών και τεχνολογιών </a:t>
                      </a:r>
                      <a:endParaRPr lang="x-none" sz="1800" b="1">
                        <a:solidFill>
                          <a:schemeClr val="tx1"/>
                        </a:solidFill>
                        <a:latin typeface="Calibri "/>
                      </a:endParaRPr>
                    </a:p>
                  </a:txBody>
                  <a:tcPr marL="91443" marR="9144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l-GR" sz="1800" b="1" i="0" u="none" strike="noStrike" cap="none" baseline="0" dirty="0">
                          <a:solidFill>
                            <a:schemeClr val="tx1"/>
                          </a:solidFill>
                          <a:latin typeface="Calibri "/>
                          <a:ea typeface="+mn-ea"/>
                          <a:cs typeface="+mn-cs"/>
                          <a:sym typeface="Arial"/>
                        </a:rPr>
                        <a:t>Μέτρο 16  ΠΑΑ «Συνεργασία» </a:t>
                      </a:r>
                      <a:r>
                        <a:rPr lang="el-GR" sz="1800" b="0" i="0" u="none" strike="noStrike" cap="none" baseline="0" dirty="0">
                          <a:solidFill>
                            <a:schemeClr val="tx1"/>
                          </a:solidFill>
                          <a:latin typeface="Calibri "/>
                          <a:ea typeface="+mn-ea"/>
                          <a:cs typeface="+mn-cs"/>
                          <a:sym typeface="Arial"/>
                        </a:rPr>
                        <a:t>- με την συμμετοχή του ΕΛΓΟ - ΔΗΜΗΤΡΑ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l-GR" sz="1800" b="0" i="0" u="none" strike="noStrike" cap="none" baseline="0" dirty="0">
                          <a:solidFill>
                            <a:schemeClr val="tx1"/>
                          </a:solidFill>
                          <a:latin typeface="Calibri "/>
                          <a:ea typeface="+mn-ea"/>
                          <a:cs typeface="+mn-cs"/>
                          <a:sym typeface="Arial"/>
                        </a:rPr>
                        <a:t> Ποιοτική αναβάθμιση αποπρασινισμένων πορτοκαλιών και μανταρινιών, με περιορισμό της μετασυλλεκτικής έκθεσης στο αιθυλένιο μέσω εισαγωγής καινοτόμων φυσικών απλών τεχνικών 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l-GR" sz="1800" b="0" i="0" u="none" strike="noStrike" cap="none" baseline="0" dirty="0">
                          <a:solidFill>
                            <a:schemeClr val="tx1"/>
                          </a:solidFill>
                          <a:latin typeface="Calibri "/>
                          <a:ea typeface="+mn-ea"/>
                          <a:cs typeface="+mn-cs"/>
                          <a:sym typeface="Arial"/>
                        </a:rPr>
                        <a:t> Παραγωγή και διάθεση αγελαδινού γάλακτος με περιεκτικότητα μόνο στον τύπο Α2 της πρωτεΐνης Β-Καζεΐνη και ελεύθερου λακτόζης.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l-GR" sz="1800" b="0" i="0" u="none" strike="noStrike" cap="none" baseline="0" dirty="0">
                          <a:solidFill>
                            <a:schemeClr val="tx1"/>
                          </a:solidFill>
                          <a:latin typeface="Calibri "/>
                          <a:ea typeface="+mn-ea"/>
                          <a:cs typeface="+mn-cs"/>
                          <a:sym typeface="Arial"/>
                        </a:rPr>
                        <a:t> Εφαρμογή τεχνολογιών γεωπληροφορικής και αυτοματισμών στο σύνολο της Περιφέρειας Πελοποννήσου για τη βελτιστοποίηση των δολωματικών ψεκασμών του προγράμματος δακοκτονίας</a:t>
                      </a:r>
                      <a:endParaRPr lang="x-none" sz="1800" b="0" i="0" u="none" strike="noStrike" cap="none" baseline="0" dirty="0">
                        <a:solidFill>
                          <a:schemeClr val="tx1"/>
                        </a:solidFill>
                        <a:latin typeface="Calibri 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91443" marR="9144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l-GR" sz="1800" b="1" dirty="0">
                          <a:latin typeface="Calibri" pitchFamily="34" charset="0"/>
                          <a:cs typeface="Calibri" pitchFamily="34" charset="0"/>
                        </a:rPr>
                        <a:t>Προϋπολογισμός</a:t>
                      </a:r>
                      <a:r>
                        <a:rPr lang="el-GR" sz="1800" dirty="0">
                          <a:latin typeface="Calibri" pitchFamily="34" charset="0"/>
                          <a:cs typeface="Calibri" pitchFamily="34" charset="0"/>
                        </a:rPr>
                        <a:t>:  487.381,74 </a:t>
                      </a:r>
                      <a:r>
                        <a:rPr lang="el-GR" sz="1800" b="0" i="0" u="none" strike="noStrike" cap="none" dirty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  <a:sym typeface="Arial"/>
                        </a:rPr>
                        <a:t>€ </a:t>
                      </a:r>
                      <a:endParaRPr lang="x-none" sz="1800" b="1" i="1" dirty="0">
                        <a:solidFill>
                          <a:srgbClr val="FF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43" marR="9144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l-GR" sz="1800" b="1" dirty="0">
                          <a:latin typeface="Calibri" pitchFamily="34" charset="0"/>
                          <a:cs typeface="Calibri" pitchFamily="34" charset="0"/>
                        </a:rPr>
                        <a:t>Περίοδος αναφοράς</a:t>
                      </a:r>
                      <a:r>
                        <a:rPr lang="el-GR" sz="1800" dirty="0">
                          <a:latin typeface="Calibri" pitchFamily="34" charset="0"/>
                          <a:cs typeface="Calibri" pitchFamily="34" charset="0"/>
                        </a:rPr>
                        <a:t>:</a:t>
                      </a:r>
                      <a:r>
                        <a:rPr lang="en-GB" sz="1800" dirty="0">
                          <a:latin typeface="Calibri" pitchFamily="34" charset="0"/>
                          <a:cs typeface="Calibri" pitchFamily="34" charset="0"/>
                        </a:rPr>
                        <a:t> </a:t>
                      </a:r>
                      <a:r>
                        <a:rPr lang="el-GR" sz="1800" b="0" i="0" dirty="0">
                          <a:latin typeface="Calibri" pitchFamily="34" charset="0"/>
                          <a:cs typeface="Calibri" pitchFamily="34" charset="0"/>
                        </a:rPr>
                        <a:t>11/4/23 έως 21/12/26  </a:t>
                      </a:r>
                      <a:r>
                        <a:rPr lang="el-GR" sz="1800" b="1" i="0" u="none" strike="noStrike" cap="none" dirty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  <a:sym typeface="Arial"/>
                        </a:rPr>
                        <a:t>Πρόοδος υλοποίησης: </a:t>
                      </a:r>
                      <a:r>
                        <a:rPr lang="el-GR" sz="18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  <a:sym typeface="Arial"/>
                        </a:rPr>
                        <a:t>εκτέλεση εργασιών</a:t>
                      </a:r>
                      <a:endParaRPr lang="x-none" sz="1800" b="0" i="1" dirty="0">
                        <a:solidFill>
                          <a:srgbClr val="FF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1443" marR="9144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100216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2AA397-2665-0DEE-6E53-EAA34E2DB1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6C1497-8F58-4F62-37FD-0A8C133E7D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850" y="203140"/>
            <a:ext cx="11503025" cy="606425"/>
          </a:xfrm>
        </p:spPr>
        <p:txBody>
          <a:bodyPr>
            <a:normAutofit/>
          </a:bodyPr>
          <a:lstStyle/>
          <a:p>
            <a:pPr eaLnBrk="1" fontAlgn="auto" hangingPunct="1">
              <a:defRPr/>
            </a:pPr>
            <a:r>
              <a:rPr lang="el-GR" sz="2700" dirty="0">
                <a:latin typeface="Helvetica Neue"/>
              </a:rPr>
              <a:t>Εγγειοβελτιωτικά Έργα</a:t>
            </a:r>
            <a:endParaRPr lang="x-none" sz="2700" dirty="0">
              <a:latin typeface="Helvetica Neue"/>
            </a:endParaRP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28D5CE09-FA0A-3E60-9608-4C9640A18FC0}"/>
              </a:ext>
            </a:extLst>
          </p:cNvPr>
          <p:cNvGraphicFramePr>
            <a:graphicFrameLocks noGrp="1"/>
          </p:cNvGraphicFramePr>
          <p:nvPr/>
        </p:nvGraphicFramePr>
        <p:xfrm>
          <a:off x="368450" y="1073031"/>
          <a:ext cx="11233150" cy="2072134"/>
        </p:xfrm>
        <a:graphic>
          <a:graphicData uri="http://schemas.openxmlformats.org/drawingml/2006/table">
            <a:tbl>
              <a:tblPr firstRow="1" bandRow="1"/>
              <a:tblGrid>
                <a:gridCol w="11233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863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Font typeface="Arial" pitchFamily="34" charset="0"/>
                        <a:buNone/>
                      </a:pPr>
                      <a:r>
                        <a:rPr lang="el-GR" sz="1800" b="1" i="0" u="none" strike="noStrike" cap="non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Κατασκευή έργων μεταφοράς και διανομής νερού άρδευσης από δίκτυα Ανάβαλου  στους Δήμους Ασκληπιείου και  Επιδαύρου</a:t>
                      </a:r>
                      <a:endParaRPr lang="x-none" sz="1800" b="1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43" marR="91443" marT="45725" marB="45725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90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05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l-GR" sz="18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Προϋπολογισμός</a:t>
                      </a:r>
                      <a:r>
                        <a:rPr lang="el-GR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:</a:t>
                      </a:r>
                      <a:r>
                        <a:rPr lang="en-GB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l-GR" sz="18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15,46</a:t>
                      </a:r>
                      <a:r>
                        <a:rPr lang="en-GB" sz="18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l-GR" sz="18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εκατ. </a:t>
                      </a:r>
                      <a:r>
                        <a:rPr lang="el-GR" sz="18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€</a:t>
                      </a:r>
                      <a:endParaRPr lang="x-none" sz="180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43" marR="91443" marT="45725" marB="45725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66274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l-GR" sz="18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Προβλέπεται να εξυπηρετηθούν εκτάσεις που ανήκουν στις κτηματικές περιοχές Αγ. Δημητρίου, Αρκαδικού, Ασκληπιείου, </a:t>
                      </a:r>
                      <a:r>
                        <a:rPr lang="el-GR" sz="1800" b="0" i="0" u="none" strike="noStrike" cap="non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Δήμαινας</a:t>
                      </a:r>
                      <a:r>
                        <a:rPr lang="el-GR" sz="18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, Παλαιάς και Νέας Επιδαύρου, συνολικής μικτής έκτασης 27.300 περίπου στρεμμάτων, με καθαρά αρδευόμενη γεωργική γη 20.450 στρεμμάτων. </a:t>
                      </a:r>
                    </a:p>
                  </a:txBody>
                  <a:tcPr marL="91443" marR="91443" marT="45725" marB="45725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E14B329-32F4-5C90-4C5A-37101DDA68A7}"/>
              </a:ext>
            </a:extLst>
          </p:cNvPr>
          <p:cNvGraphicFramePr>
            <a:graphicFrameLocks noGrp="1"/>
          </p:cNvGraphicFramePr>
          <p:nvPr/>
        </p:nvGraphicFramePr>
        <p:xfrm>
          <a:off x="368450" y="3242912"/>
          <a:ext cx="11233150" cy="1424339"/>
        </p:xfrm>
        <a:graphic>
          <a:graphicData uri="http://schemas.openxmlformats.org/drawingml/2006/table">
            <a:tbl>
              <a:tblPr firstRow="1" bandRow="1"/>
              <a:tblGrid>
                <a:gridCol w="11233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8895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Font typeface="Arial" pitchFamily="34" charset="0"/>
                        <a:buNone/>
                      </a:pPr>
                      <a:r>
                        <a:rPr lang="el-GR" sz="1800" b="1" i="0" u="none" strike="noStrike" cap="non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Έργα μεταφοράς και διανομής νερού άρδευσης από δίκτυα Αναβάλου στο Δήμο Ερμιονίδος</a:t>
                      </a:r>
                      <a:endParaRPr lang="x-none" sz="1800" b="1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43" marR="91443" marT="45725" marB="45725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90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895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l-GR" sz="18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Προϋπολογισμός</a:t>
                      </a:r>
                      <a:r>
                        <a:rPr lang="el-GR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:</a:t>
                      </a:r>
                      <a:r>
                        <a:rPr lang="en-GB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GB" sz="18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53 </a:t>
                      </a:r>
                      <a:r>
                        <a:rPr lang="el-GR" sz="18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εκατ. €</a:t>
                      </a:r>
                    </a:p>
                  </a:txBody>
                  <a:tcPr marL="91443" marR="91443" marT="45725" marB="45725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6423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18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K</a:t>
                      </a:r>
                      <a:r>
                        <a:rPr lang="el-GR" sz="18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άλυψη τοπικών αρδευτικών αναγκών σε συνολική έκταση 22.000 στρ. περίπου.</a:t>
                      </a:r>
                    </a:p>
                  </a:txBody>
                  <a:tcPr marL="91443" marR="91443" marT="45725" marB="45725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6" name="Table 3">
            <a:extLst>
              <a:ext uri="{FF2B5EF4-FFF2-40B4-BE49-F238E27FC236}">
                <a16:creationId xmlns:a16="http://schemas.microsoft.com/office/drawing/2014/main" id="{D4134BD4-DE29-2854-6A8D-EC6DC6ABB4DC}"/>
              </a:ext>
            </a:extLst>
          </p:cNvPr>
          <p:cNvGraphicFramePr>
            <a:graphicFrameLocks noGrp="1"/>
          </p:cNvGraphicFramePr>
          <p:nvPr/>
        </p:nvGraphicFramePr>
        <p:xfrm>
          <a:off x="368450" y="4869903"/>
          <a:ext cx="11233150" cy="1381846"/>
        </p:xfrm>
        <a:graphic>
          <a:graphicData uri="http://schemas.openxmlformats.org/drawingml/2006/table">
            <a:tbl>
              <a:tblPr firstRow="1" bandRow="1"/>
              <a:tblGrid>
                <a:gridCol w="11233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7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Font typeface="Arial" pitchFamily="34" charset="0"/>
                        <a:buNone/>
                      </a:pPr>
                      <a:r>
                        <a:rPr lang="el-GR" sz="1800" b="1" i="0" u="none" strike="noStrike" cap="non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Μεταφορά και διανομή νερού άρδευσης από δίκτυα Ανάβαλου σε Κουτσοπόδι, Μυκήνες, Μοναστηράκι, Φίχτια, Χώνικα, Αεροδρόμιο, Ελληνικό και Δήμο Μιδέας</a:t>
                      </a:r>
                      <a:endParaRPr lang="x-none" sz="1800" b="1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43" marR="91443" marT="45725" marB="45725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90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7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l-GR" sz="18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Προϋπολογισμός:</a:t>
                      </a:r>
                      <a:r>
                        <a:rPr lang="en-GB" sz="18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l-GR" sz="18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8,37</a:t>
                      </a:r>
                      <a:r>
                        <a:rPr lang="en-GB" sz="18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l-GR" sz="18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εκατ. </a:t>
                      </a:r>
                      <a:r>
                        <a:rPr lang="el-GR" sz="18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€</a:t>
                      </a:r>
                      <a:r>
                        <a:rPr lang="el-GR" sz="18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 </a:t>
                      </a:r>
                      <a:endParaRPr lang="x-none" sz="1800" b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43" marR="91443" marT="45725" marB="45725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78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l-GR" sz="18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Οι περιοχές που πρόκειται να εξυπηρετηθούν από το έργο είναι συνολικής επιφάνειας </a:t>
                      </a:r>
                      <a:r>
                        <a:rPr lang="el-GR" sz="1800" b="1" i="0" u="none" strike="noStrike" cap="non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60.000 στρεμμάτων</a:t>
                      </a:r>
                      <a:r>
                        <a:rPr lang="el-GR" sz="18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.</a:t>
                      </a:r>
                    </a:p>
                  </a:txBody>
                  <a:tcPr marL="91443" marR="91443" marT="45725" marB="45725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4443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541FA1-1158-20F2-289C-39BD240B5A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4488" y="263525"/>
            <a:ext cx="11503025" cy="606425"/>
          </a:xfrm>
        </p:spPr>
        <p:txBody>
          <a:bodyPr>
            <a:normAutofit/>
          </a:bodyPr>
          <a:lstStyle/>
          <a:p>
            <a:pPr eaLnBrk="1" fontAlgn="auto" hangingPunct="1">
              <a:defRPr/>
            </a:pPr>
            <a:r>
              <a:rPr lang="el-GR" sz="2700" dirty="0">
                <a:latin typeface="Helvetica Neue"/>
              </a:rPr>
              <a:t>Μικρά Εγγειοβελτιωτικά Έργα – Έργα Αγροτικής οδοποιίας</a:t>
            </a:r>
            <a:endParaRPr lang="x-none" sz="2700" dirty="0">
              <a:latin typeface="Helvetica Neue"/>
            </a:endParaRP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4CB3AEEC-36DF-396B-015A-125416E7BB7B}"/>
              </a:ext>
            </a:extLst>
          </p:cNvPr>
          <p:cNvGraphicFramePr>
            <a:graphicFrameLocks noGrp="1"/>
          </p:cNvGraphicFramePr>
          <p:nvPr/>
        </p:nvGraphicFramePr>
        <p:xfrm>
          <a:off x="408496" y="1002919"/>
          <a:ext cx="11233150" cy="5388305"/>
        </p:xfrm>
        <a:graphic>
          <a:graphicData uri="http://schemas.openxmlformats.org/drawingml/2006/table">
            <a:tbl>
              <a:tblPr firstRow="1" bandRow="1"/>
              <a:tblGrid>
                <a:gridCol w="11233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07024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el-GR" sz="1700" b="1" u="none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Προμήθεια και εγκατάσταση εξοπλισμού για την αύξηση ενεργειακής απόδοσης και ενεργειακή εξοικονόμηση υφιστάμενων αρδευτικών εγκαταστάσεων Δήμου Άργους-Μυκηνών </a:t>
                      </a:r>
                      <a:endParaRPr lang="x-none" sz="1700" b="1" i="1" u="none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43" marR="9144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90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7577">
                <a:tc>
                  <a:txBody>
                    <a:bodyPr/>
                    <a:lstStyle/>
                    <a:p>
                      <a:r>
                        <a:rPr lang="el-GR" sz="17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Προϋπολογισμός</a:t>
                      </a:r>
                      <a:r>
                        <a:rPr lang="el-GR" sz="17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: 2,2 εκατ. €</a:t>
                      </a:r>
                      <a:endParaRPr lang="x-none" sz="17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43" marR="9144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7024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el-GR" sz="1700" b="1" u="none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Έργα μεταφοράς νερού από την διώρυγα </a:t>
                      </a:r>
                      <a:r>
                        <a:rPr lang="el-GR" sz="1700" b="1" u="none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Ανάβαλου</a:t>
                      </a:r>
                      <a:r>
                        <a:rPr lang="el-GR" sz="1700" b="1" u="none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(Υ14) στην περιοχή Ασίνης, Τμήμα Άρια έως δεξαμενή </a:t>
                      </a:r>
                      <a:r>
                        <a:rPr lang="el-GR" sz="1700" b="1" u="none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Ταλιώτη</a:t>
                      </a:r>
                      <a:r>
                        <a:rPr lang="el-GR" sz="1700" b="1" u="none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l-GR" sz="1700" b="1" u="none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Νο</a:t>
                      </a:r>
                      <a:r>
                        <a:rPr lang="el-GR" sz="1700" b="1" u="none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1</a:t>
                      </a:r>
                      <a:endParaRPr lang="x-none" sz="1700" b="1" u="none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43" marR="9144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9817">
                <a:tc>
                  <a:txBody>
                    <a:bodyPr/>
                    <a:lstStyle/>
                    <a:p>
                      <a:r>
                        <a:rPr lang="el-GR" sz="17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Προϋπολογισμός</a:t>
                      </a:r>
                      <a:r>
                        <a:rPr lang="el-GR" sz="17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: 2,2 εκατ. €</a:t>
                      </a:r>
                      <a:endParaRPr lang="x-none" sz="17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43" marR="9144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7024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l-GR" sz="1700" b="1" i="0" u="none" strike="noStrike" cap="none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Προμήθεια </a:t>
                      </a:r>
                      <a:r>
                        <a:rPr lang="el-GR" sz="1700" b="1" i="0" u="none" strike="noStrike" cap="none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αντλητικού</a:t>
                      </a:r>
                      <a:r>
                        <a:rPr lang="el-GR" sz="1700" b="1" i="0" u="none" strike="noStrike" cap="none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 συγκροτήματος παροχής 8.000 M3/H και ομαλού </a:t>
                      </a:r>
                      <a:r>
                        <a:rPr lang="el-GR" sz="1700" b="1" i="0" u="none" strike="noStrike" cap="none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εκκινητή</a:t>
                      </a:r>
                      <a:r>
                        <a:rPr lang="el-GR" sz="1700" b="1" i="0" u="none" strike="noStrike" cap="none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 στο κεντρικό αντλιοστάσιο </a:t>
                      </a:r>
                      <a:r>
                        <a:rPr lang="el-GR" sz="1700" b="1" i="0" u="none" strike="noStrike" cap="none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Ανάβαλου</a:t>
                      </a:r>
                      <a:r>
                        <a:rPr lang="el-GR" sz="1700" b="1" i="0" u="none" strike="noStrike" cap="none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 (ΚΙΒΕΡΙ) Ν. Αργολίδας 025</a:t>
                      </a:r>
                      <a:endParaRPr lang="x-none" sz="1700" b="1" i="0" u="none" strike="noStrike" cap="none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91443" marR="9144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07024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l-GR" sz="17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Προϋπολογισμός</a:t>
                      </a:r>
                      <a:r>
                        <a:rPr lang="el-GR" sz="17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: 1,4 εκατ. €</a:t>
                      </a:r>
                      <a:endParaRPr lang="x-none" sz="17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43" marR="9144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7024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l-GR" sz="1700" b="1" i="0" u="none" strike="noStrike" cap="none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Επέκταση δικτύων άρδευσης βόρειου τμήματος  ΤΟΕΒ </a:t>
                      </a:r>
                      <a:r>
                        <a:rPr lang="el-GR" sz="1700" b="1" i="0" u="none" strike="noStrike" cap="none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Ηρας</a:t>
                      </a:r>
                      <a:r>
                        <a:rPr lang="el-GR" sz="1700" b="1" i="0" u="none" strike="noStrike" cap="none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  </a:t>
                      </a:r>
                      <a:r>
                        <a:rPr lang="el-GR" sz="1700" b="1" i="0" u="none" strike="noStrike" cap="none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Κουρτακίου</a:t>
                      </a:r>
                      <a:endParaRPr lang="x-none" sz="1700" b="1" i="0" u="none" strike="noStrike" cap="none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91443" marR="9144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07024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l-GR" sz="17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Προϋπολογισμός</a:t>
                      </a:r>
                      <a:r>
                        <a:rPr lang="el-GR" sz="17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: 2,2 εκατ. €</a:t>
                      </a:r>
                      <a:endParaRPr lang="x-none" sz="17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43" marR="9144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07024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l-GR" sz="1700" b="1" i="0" u="none" strike="noStrike" cap="none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Μελέτη αρδευτικού δικτύου στο Δήμο Ερμιονίδος</a:t>
                      </a:r>
                      <a:endParaRPr lang="x-none" sz="1700" b="1" i="0" u="none" strike="noStrike" cap="none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91443" marR="9144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07024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l-GR" sz="17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Προϋπολογισμός</a:t>
                      </a:r>
                      <a:r>
                        <a:rPr lang="el-GR" sz="17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: 1,48 εκατ. €</a:t>
                      </a:r>
                      <a:endParaRPr lang="x-none" sz="17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43" marR="9144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407024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l-GR" sz="1700" b="1" i="0" u="none" strike="noStrike" cap="none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Βελτίωση πρόσβασης σε γεωργική γη και κτηνοτροφικές εκμεταλλεύσεις στην ΔΕ ΜΥΚΗΝΩΝ  (Περιοχή Οικισμού Λιμνών), στην ΔΕ ΑΡΓΟΥΣ (Περιοχή ΝΟΤΙΑ Ν.Π. ΆΡΓΟΥΣ),</a:t>
                      </a:r>
                      <a:r>
                        <a:rPr lang="el-GR" sz="1700" b="1" i="0" u="none" strike="noStrike" cap="none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 στον</a:t>
                      </a:r>
                      <a:r>
                        <a:rPr lang="el-GR" sz="1700" b="1" i="0" u="none" strike="noStrike" cap="none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 Δήμο Επιδαύρου και στις ΤΚ </a:t>
                      </a:r>
                      <a:r>
                        <a:rPr lang="el-GR" sz="1700" b="1" i="0" u="none" strike="noStrike" cap="none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Καρνεζέικων</a:t>
                      </a:r>
                      <a:r>
                        <a:rPr lang="el-GR" sz="1700" b="1" i="0" u="none" strike="noStrike" cap="none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 </a:t>
                      </a:r>
                      <a:r>
                        <a:rPr lang="el-GR" sz="1700" b="1" i="0" u="none" strike="noStrike" cap="none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Ιρίων</a:t>
                      </a:r>
                      <a:r>
                        <a:rPr lang="el-GR" sz="1700" b="1" i="0" u="none" strike="noStrike" cap="none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 </a:t>
                      </a:r>
                      <a:r>
                        <a:rPr lang="el-GR" sz="1700" b="1" i="0" u="none" strike="noStrike" cap="none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Ανυφίου</a:t>
                      </a:r>
                      <a:endParaRPr lang="x-none" sz="1700" b="1" i="0" u="none" strike="noStrike" cap="none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91443" marR="9144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407024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l-GR" sz="17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Προϋπολογισμός</a:t>
                      </a:r>
                      <a:r>
                        <a:rPr lang="el-GR" sz="17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: 1,9 εκατ. €</a:t>
                      </a:r>
                      <a:endParaRPr lang="x-none" sz="17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43" marR="9144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700" dirty="0">
                <a:latin typeface="Helvetica Neue"/>
              </a:rPr>
              <a:t>Δράσεις/Ενισχύσεις</a:t>
            </a:r>
            <a:endParaRPr lang="el-GR" sz="2700" dirty="0"/>
          </a:p>
        </p:txBody>
      </p:sp>
      <p:graphicFrame>
        <p:nvGraphicFramePr>
          <p:cNvPr id="4" name="3 - Πίνακας"/>
          <p:cNvGraphicFramePr>
            <a:graphicFrameLocks noGrp="1"/>
          </p:cNvGraphicFramePr>
          <p:nvPr/>
        </p:nvGraphicFramePr>
        <p:xfrm>
          <a:off x="344311" y="869244"/>
          <a:ext cx="11258040" cy="3199485"/>
        </p:xfrm>
        <a:graphic>
          <a:graphicData uri="http://schemas.openxmlformats.org/drawingml/2006/table">
            <a:tbl>
              <a:tblPr firstRow="1" bandRow="1"/>
              <a:tblGrid>
                <a:gridCol w="112580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118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l-GR" sz="18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ΕΠΑΛΘ 2014-2020</a:t>
                      </a:r>
                      <a:endParaRPr lang="x-none" sz="18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43" marR="91443" marT="45725" marB="45725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83790173"/>
                  </a:ext>
                </a:extLst>
              </a:tr>
              <a:tr h="5118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l-GR" sz="18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Παραγωγικές επενδύσεις στην υδατοκαλλιέργεια:  </a:t>
                      </a:r>
                      <a:r>
                        <a:rPr lang="el-GR" sz="18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3,8 εκατ. € και 14 δικαιούχοι</a:t>
                      </a:r>
                      <a:endParaRPr lang="x-none" sz="1800" b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43" marR="91443" marT="45725" marB="45725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18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l-GR" sz="1800" b="1" i="0" u="none" strike="noStrike" cap="none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Οριστική παύση αλιευτικών δραστηριοτήτων: </a:t>
                      </a:r>
                      <a:r>
                        <a:rPr lang="el-GR" sz="1800" b="0" i="0" u="none" strike="noStrike" cap="none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1,3 εκατ. € και 11 δικαιούχοι</a:t>
                      </a:r>
                      <a:endParaRPr lang="x-none" sz="1800" b="1" i="0" u="none" strike="noStrike" cap="none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91443" marR="91443" marT="45725" marB="45725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18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l-GR" sz="1800" b="1" i="0" u="none" strike="noStrike" cap="none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Μέτρα για τη δημόσια υγεία ως συνέπεια της επιδημικής έκρηξης της </a:t>
                      </a:r>
                      <a:r>
                        <a:rPr lang="el-GR" sz="1800" b="1" i="0" u="none" strike="noStrike" cap="none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Covid</a:t>
                      </a:r>
                      <a:r>
                        <a:rPr lang="el-GR" sz="1800" b="1" i="0" u="none" strike="noStrike" cap="none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- 19: </a:t>
                      </a:r>
                      <a:r>
                        <a:rPr lang="el-GR" sz="1800" b="0" i="0" u="none" strike="noStrike" cap="none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2,46 εκατ. € και 166 δικαιούχοι</a:t>
                      </a:r>
                      <a:endParaRPr lang="x-none" sz="1800" b="1" i="0" u="none" strike="noStrike" cap="none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91443" marR="91443" marT="45725" marB="45725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1879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itchFamily="34" charset="0"/>
                        <a:buNone/>
                      </a:pPr>
                      <a:r>
                        <a:rPr lang="el-GR" sz="1800" b="1" i="0" u="none" strike="noStrike" cap="none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Αποζημιώσεις λόγω πολέμου στην Ουκρανία: </a:t>
                      </a:r>
                      <a:r>
                        <a:rPr lang="el-GR" sz="1800" b="0" i="0" u="none" strike="noStrike" cap="none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1,24 εκατ. € και 243 δικαιούχοι</a:t>
                      </a:r>
                    </a:p>
                  </a:txBody>
                  <a:tcPr marL="91443" marR="91443" marT="45725" marB="45725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18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l-GR" sz="1800" b="1" i="0" u="none" strike="noStrike" cap="none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Αύξηση της απασχόλησης και της εδαφικής συνοχής: </a:t>
                      </a:r>
                      <a:r>
                        <a:rPr lang="el-GR" sz="1800" b="0" i="0" u="none" strike="noStrike" cap="none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Περιφερειακές Ενότητες Αργολίδας, Αρκαδίας και Λακωνίας 1 </a:t>
                      </a:r>
                      <a:r>
                        <a:rPr lang="el-GR" sz="1800" b="0" i="0" u="none" strike="noStrike" cap="none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πολυταμειακό</a:t>
                      </a:r>
                      <a:r>
                        <a:rPr lang="el-GR" sz="1800" b="0" i="0" u="none" strike="noStrike" cap="none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 πρόγραμμα τοπικής ανάπτυξης =&gt;</a:t>
                      </a:r>
                      <a:r>
                        <a:rPr lang="el-GR" sz="1800" b="0" i="0" u="none" strike="noStrike" cap="none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 9 ιδιωτικά και δημόσια έργα, προϋπολογισμού 866.000 €</a:t>
                      </a:r>
                      <a:endParaRPr lang="el-GR" sz="1800" b="0" i="0" u="none" strike="noStrike" cap="none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91443" marR="91443" marT="45725" marB="45725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4CB3AEEC-36DF-396B-015A-125416E7BB7B}"/>
              </a:ext>
            </a:extLst>
          </p:cNvPr>
          <p:cNvGraphicFramePr>
            <a:graphicFrameLocks noGrp="1"/>
          </p:cNvGraphicFramePr>
          <p:nvPr/>
        </p:nvGraphicFramePr>
        <p:xfrm>
          <a:off x="356756" y="4068729"/>
          <a:ext cx="11233150" cy="2743200"/>
        </p:xfrm>
        <a:graphic>
          <a:graphicData uri="http://schemas.openxmlformats.org/drawingml/2006/table">
            <a:tbl>
              <a:tblPr firstRow="1" bandRow="1"/>
              <a:tblGrid>
                <a:gridCol w="9994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5746">
                  <a:extLst>
                    <a:ext uri="{9D8B030D-6E8A-4147-A177-3AD203B41FA5}">
                      <a16:colId xmlns:a16="http://schemas.microsoft.com/office/drawing/2014/main" val="3727904635"/>
                    </a:ext>
                  </a:extLst>
                </a:gridCol>
                <a:gridCol w="9557906">
                  <a:extLst>
                    <a:ext uri="{9D8B030D-6E8A-4147-A177-3AD203B41FA5}">
                      <a16:colId xmlns:a16="http://schemas.microsoft.com/office/drawing/2014/main" val="3131796208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lang="el-GR" sz="1800" b="1" i="0" dirty="0">
                        <a:solidFill>
                          <a:schemeClr val="tx1"/>
                        </a:solidFill>
                        <a:latin typeface="Calibri 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l-GR" sz="1800" b="1" i="0" dirty="0">
                          <a:solidFill>
                            <a:schemeClr val="tx1"/>
                          </a:solidFill>
                          <a:latin typeface="Calibri "/>
                        </a:rPr>
                        <a:t>Ιδιωτικές</a:t>
                      </a:r>
                      <a:r>
                        <a:rPr lang="el-GR" sz="1800" b="1" i="0" baseline="0" dirty="0">
                          <a:solidFill>
                            <a:schemeClr val="tx1"/>
                          </a:solidFill>
                          <a:latin typeface="Calibri "/>
                        </a:rPr>
                        <a:t> Επενδύσεις με χρηματοδότηση από το Ταμείο Ανάκαμψης και Ανθεκτικότητας</a:t>
                      </a:r>
                      <a:endParaRPr lang="x-none" sz="1800" b="1" i="0" dirty="0">
                        <a:solidFill>
                          <a:schemeClr val="tx1"/>
                        </a:solidFill>
                        <a:latin typeface="Calibri "/>
                      </a:endParaRPr>
                    </a:p>
                  </a:txBody>
                  <a:tcPr marL="91443" marR="9144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l-GR" sz="1800" b="0" i="0" dirty="0">
                          <a:solidFill>
                            <a:schemeClr val="tx1"/>
                          </a:solidFill>
                          <a:latin typeface="Calibri "/>
                        </a:rPr>
                        <a:t>Άξονες: </a:t>
                      </a:r>
                    </a:p>
                  </a:txBody>
                  <a:tcPr marL="91443" marR="9144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l-GR" sz="1800" b="0" i="0" dirty="0">
                          <a:solidFill>
                            <a:schemeClr val="tx1"/>
                          </a:solidFill>
                          <a:latin typeface="Calibri "/>
                        </a:rPr>
                        <a:t> Πράσινος αγροτουρισμός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l-GR" sz="1800" b="0" i="0" dirty="0">
                          <a:solidFill>
                            <a:schemeClr val="tx1"/>
                          </a:solidFill>
                          <a:latin typeface="Calibri "/>
                        </a:rPr>
                        <a:t> Εκσυγχρονισμός του πρωτογενούς τομέα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l-GR" sz="1800" b="0" i="0" dirty="0">
                          <a:solidFill>
                            <a:schemeClr val="tx1"/>
                          </a:solidFill>
                          <a:latin typeface="Calibri "/>
                        </a:rPr>
                        <a:t> Καινοτομία και πράσινη μετάβαση στη μεταποίηση</a:t>
                      </a:r>
                      <a:r>
                        <a:rPr lang="el-GR" sz="1800" b="0" i="0" baseline="0" dirty="0">
                          <a:solidFill>
                            <a:schemeClr val="tx1"/>
                          </a:solidFill>
                          <a:latin typeface="Calibri "/>
                        </a:rPr>
                        <a:t> αγροτικών προϊόντων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l-GR" sz="1800" b="0" i="0" baseline="0" dirty="0">
                          <a:solidFill>
                            <a:schemeClr val="tx1"/>
                          </a:solidFill>
                          <a:latin typeface="Calibri "/>
                        </a:rPr>
                        <a:t> Ενίσχυση υδατοκαλλιεργειών</a:t>
                      </a:r>
                      <a:endParaRPr lang="x-none" sz="1800" b="0" i="0" dirty="0">
                        <a:solidFill>
                          <a:schemeClr val="tx1"/>
                        </a:solidFill>
                        <a:latin typeface="Calibri "/>
                      </a:endParaRPr>
                    </a:p>
                  </a:txBody>
                  <a:tcPr marL="91443" marR="9144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l-GR" sz="1800" b="0" i="0" dirty="0">
                          <a:solidFill>
                            <a:schemeClr val="tx1"/>
                          </a:solidFill>
                          <a:latin typeface="Calibri "/>
                        </a:rPr>
                        <a:t>ΠΕ Αργολίδας:</a:t>
                      </a:r>
                      <a:endParaRPr lang="x-none" sz="1800" b="0" i="0" dirty="0">
                        <a:solidFill>
                          <a:schemeClr val="tx1"/>
                        </a:solidFill>
                        <a:latin typeface="Calibri "/>
                      </a:endParaRPr>
                    </a:p>
                  </a:txBody>
                  <a:tcPr marL="91443" marR="9144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l-GR" sz="1800" b="0" i="0" dirty="0">
                          <a:solidFill>
                            <a:schemeClr val="tx1"/>
                          </a:solidFill>
                          <a:latin typeface="Calibri "/>
                        </a:rPr>
                        <a:t>α) Υλοποιούνται</a:t>
                      </a:r>
                      <a:r>
                        <a:rPr lang="el-GR" sz="1800" b="0" i="0" baseline="0" dirty="0">
                          <a:solidFill>
                            <a:schemeClr val="tx1"/>
                          </a:solidFill>
                          <a:latin typeface="Calibri "/>
                        </a:rPr>
                        <a:t> </a:t>
                      </a:r>
                      <a:r>
                        <a:rPr lang="el-GR" sz="1800" b="0" i="0" dirty="0">
                          <a:solidFill>
                            <a:schemeClr val="tx1"/>
                          </a:solidFill>
                          <a:latin typeface="Calibri "/>
                        </a:rPr>
                        <a:t>5 επενδυτικά έργα</a:t>
                      </a:r>
                      <a:r>
                        <a:rPr lang="el-GR" sz="1800" b="0" i="0" baseline="0" dirty="0">
                          <a:solidFill>
                            <a:schemeClr val="tx1"/>
                          </a:solidFill>
                          <a:latin typeface="Calibri "/>
                        </a:rPr>
                        <a:t> </a:t>
                      </a:r>
                      <a:r>
                        <a:rPr lang="el-GR" sz="1800" b="0" i="0" u="none" strike="noStrike" cap="none" dirty="0">
                          <a:solidFill>
                            <a:schemeClr val="tx1"/>
                          </a:solidFill>
                          <a:latin typeface="Calibri "/>
                          <a:ea typeface="+mn-ea"/>
                          <a:cs typeface="+mn-cs"/>
                          <a:sym typeface="Arial"/>
                        </a:rPr>
                        <a:t>ύψους 11.255.287€ με 5.039.226 € δημόσια δαπάνη.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l-GR" sz="1800" b="0" i="0" u="none" strike="noStrike" cap="none" dirty="0">
                          <a:solidFill>
                            <a:schemeClr val="tx1"/>
                          </a:solidFill>
                          <a:latin typeface="Calibri "/>
                          <a:ea typeface="+mn-ea"/>
                          <a:cs typeface="+mn-cs"/>
                          <a:sym typeface="Arial"/>
                        </a:rPr>
                        <a:t>β) Σε στάδιο αξιολόγησης 1 επενδυτικό έργο ύψους 6.500.000 € με 2.925.000 € δημόσια δαπάνη.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lang="x-none" sz="1800" b="0" i="0" dirty="0">
                        <a:solidFill>
                          <a:schemeClr val="tx1"/>
                        </a:solidFill>
                        <a:latin typeface="Calibri "/>
                      </a:endParaRPr>
                    </a:p>
                  </a:txBody>
                  <a:tcPr marL="91443" marR="9144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541FA1-1158-20F2-289C-39BD240B5A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4488" y="263525"/>
            <a:ext cx="11503025" cy="606425"/>
          </a:xfrm>
        </p:spPr>
        <p:txBody>
          <a:bodyPr>
            <a:normAutofit/>
          </a:bodyPr>
          <a:lstStyle/>
          <a:p>
            <a:pPr eaLnBrk="1" fontAlgn="auto" hangingPunct="1">
              <a:defRPr/>
            </a:pPr>
            <a:r>
              <a:rPr lang="el-GR" sz="2700" dirty="0">
                <a:latin typeface="Helvetica Neue"/>
              </a:rPr>
              <a:t>Δράσεις/Ενισχύσεις</a:t>
            </a:r>
            <a:endParaRPr lang="x-none" sz="2700" dirty="0">
              <a:latin typeface="Helvetica Neue"/>
            </a:endParaRP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4CB3AEEC-36DF-396B-015A-125416E7BB7B}"/>
              </a:ext>
            </a:extLst>
          </p:cNvPr>
          <p:cNvGraphicFramePr>
            <a:graphicFrameLocks noGrp="1"/>
          </p:cNvGraphicFramePr>
          <p:nvPr/>
        </p:nvGraphicFramePr>
        <p:xfrm>
          <a:off x="372438" y="1031547"/>
          <a:ext cx="11233150" cy="4851400"/>
        </p:xfrm>
        <a:graphic>
          <a:graphicData uri="http://schemas.openxmlformats.org/drawingml/2006/table">
            <a:tbl>
              <a:tblPr firstRow="1" bandRow="1"/>
              <a:tblGrid>
                <a:gridCol w="11233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l-GR" sz="1800" b="1" i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ΣΣ ΚΑΠ</a:t>
                      </a:r>
                      <a:r>
                        <a:rPr lang="el-GR" sz="1800" b="1" i="1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2023-2027</a:t>
                      </a:r>
                      <a:endParaRPr lang="x-none" sz="1800" b="1" i="1">
                        <a:solidFill>
                          <a:srgbClr val="FF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43" marR="9144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l-GR" sz="1800" b="0" i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Το</a:t>
                      </a:r>
                      <a:r>
                        <a:rPr lang="el-GR" sz="1800" b="0" i="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Στρατηγικό Σχέδιο της ΚΑΠ 2023-2027  (ΣΣ-ΚΑΠ) αποτελεί το βασικό εργαλείο για την ανάπτυξη της ελληνικής γεωργίας και με βασικό στόχο την αντιμετώπιση των οικονομικών, περιβαλλοντικών και κλιματικών προκλήσεων που αντιμετωπίζουν οι παραγωγοί.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l-GR" sz="1800" b="0" i="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Βασικές συνιστώσες του ΣΣ – ΚΑΠ: α) Άμεσες Ενισχύσεις (αποσυνδεδεμένες και συνδεδεμένες ενισχύσεις, οικολογικά σχήματα), β) Τομεακά Προγράμματα (μέλι, οίνος, οπωροκηπευτικά, ελαιόλαδο-βρώσιμες ελιές), γ) Αγροτική Ανάπτυξη (</a:t>
                      </a:r>
                      <a:r>
                        <a:rPr lang="el-GR" sz="1800" b="0" i="0" baseline="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φιλοπεριβαλλοντικές</a:t>
                      </a:r>
                      <a:r>
                        <a:rPr lang="el-GR" sz="1800" b="0" i="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δράσεις, ενισχύσεις σε περιοχές με φυσικά και άλλα ειδικά μειονεκτήματα, δημόσιες και ιδιωτικές παραγωγικές και μη παραγωγικές επενδύσεις, εγκατάσταση νέων γεωργών, συνεργασία, κατάρτιση και συμβουλευτική υποστήριξη των παραγωγών).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l-GR" sz="1800" b="0" i="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Στο πλαίσιο αυτό επιδιώκεται: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l-GR" sz="1800" b="0" i="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η διασφάλιση ενός δίκαιου γεωργικού εισοδήματος με τη μείωση της ανισοκατανομής των άμεσων ενισχύσεων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l-GR" sz="1800" b="0" i="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η βελτίωση της ανταγωνιστικότητας του </a:t>
                      </a:r>
                      <a:r>
                        <a:rPr lang="el-GR" sz="1800" b="0" i="0" baseline="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αγροδιατροφικού</a:t>
                      </a:r>
                      <a:r>
                        <a:rPr lang="el-GR" sz="1800" b="0" i="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τομέα με την αύξηση της προστιθέμενης αξίας που θα προέλθει από την συνδυαστική αύξηση των εισοδημάτων 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l-GR" sz="1800" b="0" i="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η μείωση του κόστους παραγωγής μέσω της αξιοποίησης των νέων τεχνολογιών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endParaRPr lang="el-GR" sz="1800" b="0" i="0" baseline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l-GR" sz="1800" b="0" i="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Προϋπολογισμός  για την προγραμματική περίοδο 2023-2027: περίπου </a:t>
                      </a:r>
                      <a:r>
                        <a:rPr lang="el-GR" sz="1800" b="1" i="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 δις ευρώ σε επίπεδο Επικράτειας 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endParaRPr lang="x-none" sz="1800" b="0" i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43" marR="9144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22821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541FA1-1158-20F2-289C-39BD240B5A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4488" y="263525"/>
            <a:ext cx="11503025" cy="606425"/>
          </a:xfrm>
        </p:spPr>
        <p:txBody>
          <a:bodyPr>
            <a:normAutofit/>
          </a:bodyPr>
          <a:lstStyle/>
          <a:p>
            <a:pPr eaLnBrk="1" fontAlgn="auto" hangingPunct="1">
              <a:defRPr/>
            </a:pPr>
            <a:r>
              <a:rPr lang="el-GR" sz="2700" dirty="0">
                <a:latin typeface="Helvetica Neue"/>
              </a:rPr>
              <a:t>Δράσεις/Ενισχύσεις</a:t>
            </a:r>
            <a:endParaRPr lang="x-none" sz="2700" dirty="0">
              <a:latin typeface="Helvetica Neue"/>
            </a:endParaRP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4CB3AEEC-36DF-396B-015A-125416E7BB7B}"/>
              </a:ext>
            </a:extLst>
          </p:cNvPr>
          <p:cNvGraphicFramePr>
            <a:graphicFrameLocks noGrp="1"/>
          </p:cNvGraphicFramePr>
          <p:nvPr/>
        </p:nvGraphicFramePr>
        <p:xfrm>
          <a:off x="403371" y="987563"/>
          <a:ext cx="10895711" cy="1799936"/>
        </p:xfrm>
        <a:graphic>
          <a:graphicData uri="http://schemas.openxmlformats.org/drawingml/2006/table">
            <a:tbl>
              <a:tblPr firstRow="1" bandRow="1"/>
              <a:tblGrid>
                <a:gridCol w="108957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45095">
                <a:tc>
                  <a:txBody>
                    <a:bodyPr/>
                    <a:lstStyle/>
                    <a:p>
                      <a:r>
                        <a:rPr lang="el-GR" sz="1800" b="1" i="1" u="none" strike="noStrike" cap="none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Πρόγραμμα "Αλιεία, Υδατοκαλλιέργεια &amp; Θάλασσα" (ΠΑΛΥΘ) 2021-2027</a:t>
                      </a:r>
                      <a:endParaRPr lang="x-none" sz="1800" b="1" i="1" u="none" strike="noStrike" cap="none" baseline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91443" marR="9144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90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5095">
                <a:tc>
                  <a:txBody>
                    <a:bodyPr/>
                    <a:lstStyle/>
                    <a:p>
                      <a:pPr algn="just"/>
                      <a:r>
                        <a:rPr lang="el-GR" sz="18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Ενθάρρυνση μιας βιώσιμης γαλάζιας οικονομίας </a:t>
                      </a:r>
                    </a:p>
                  </a:txBody>
                  <a:tcPr marL="91443" marR="9144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509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l-GR" sz="18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Προϋπολογισμός</a:t>
                      </a:r>
                      <a:r>
                        <a:rPr lang="el-GR" sz="1800" b="0" i="0" u="none" strike="noStrike" cap="none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: 5,35 εκατ. €</a:t>
                      </a:r>
                      <a:endParaRPr lang="x-none" sz="1800" b="0" i="0" u="none" strike="noStrike" cap="none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91443" marR="9144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02656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l-GR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Έχει εγκριθεί η Στρατηγική Τοπικής Ανάπτυξης για την Αλιευτική Ζώνη Νήσων Αττικής-Νοτιοανατολικής Πελοποννήσου</a:t>
                      </a:r>
                      <a:r>
                        <a:rPr lang="el-GR" sz="18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και </a:t>
                      </a:r>
                      <a:r>
                        <a:rPr lang="el-GR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έχει ήδη ενταχθεί η πράξη που αφορά τα αντίστοιχα προπαρασκευαστικά έξοδα, ΔΔ 20.000€.</a:t>
                      </a:r>
                      <a:endParaRPr lang="x-none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43" marR="9144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3 - Ορθογώνιο"/>
          <p:cNvSpPr/>
          <p:nvPr/>
        </p:nvSpPr>
        <p:spPr>
          <a:xfrm>
            <a:off x="403371" y="2925849"/>
            <a:ext cx="11128248" cy="203132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8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  <a:sym typeface="Arial"/>
              </a:rPr>
              <a:t>Νέες προσκλήσεις (ΠΑΛΥΘ) 2021-2027</a:t>
            </a:r>
            <a:endParaRPr kumimoji="0" lang="el-GR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  <a:sym typeface="Arial"/>
              </a:rPr>
              <a:t>Θα εκδοθούν άμεσα και αφορούν και την Π.Ε. Αργολίδας 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  <a:sym typeface="Arial"/>
              </a:rPr>
              <a:t>Δράση 1.1.2 </a:t>
            </a:r>
            <a:r>
              <a:rPr kumimoji="0" lang="el-GR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  <a:sym typeface="Arial"/>
              </a:rPr>
              <a:t>«Επενδύσεις στα αλιευτικά σκάφη χωρίς να αυξάνεται η αλιευτική τους ικανότητα»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  <a:sym typeface="Arial"/>
              </a:rPr>
              <a:t>Δράση 1.6.2 </a:t>
            </a:r>
            <a:r>
              <a:rPr kumimoji="0" lang="el-GR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  <a:sym typeface="Arial"/>
              </a:rPr>
              <a:t>«Αποζημίωση στα αλιευτικά σκάφη της παράκτιας αλιείας για την καταστροφή αλιευτικών εργαλείων και την απώλεια παραγωγής από θαλάσσια προστατευόμενα είδη»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  <a:sym typeface="Arial"/>
              </a:rPr>
              <a:t>Δράση 2.1.1 </a:t>
            </a:r>
            <a:r>
              <a:rPr kumimoji="0" lang="el-GR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  <a:sym typeface="Arial"/>
              </a:rPr>
              <a:t>«Παραγωγικές επενδύσεις στην Υδατοκαλλιέργεια»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  <a:sym typeface="Arial"/>
              </a:rPr>
              <a:t>Δράση 2.2.3 </a:t>
            </a:r>
            <a:r>
              <a:rPr kumimoji="0" lang="el-GR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  <a:sym typeface="Arial"/>
              </a:rPr>
              <a:t>«Μεταποίηση προϊόντων αλιείας και υδατοκαλλιέργειας»</a:t>
            </a: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03371" y="5095524"/>
            <a:ext cx="1110996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8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  <a:sym typeface="Arial"/>
              </a:rPr>
              <a:t>DE MINIMIS Αλιείας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  <a:sym typeface="Arial"/>
              </a:rPr>
              <a:t>Είναι σε ισχύ  Πρόσκληση </a:t>
            </a:r>
            <a:r>
              <a:rPr kumimoji="0" lang="el-GR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  <a:sym typeface="Arial"/>
              </a:rPr>
              <a:t>έως και την 5η Νοεμβρίου 2024</a:t>
            </a:r>
            <a:r>
              <a:rPr kumimoji="0" lang="el-GR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  <a:sym typeface="Arial"/>
              </a:rPr>
              <a:t>, για την υποβολή αιτημάτων, στους πλοιοκτήτες/συμπλοιοκτήτες επαγγελματικών αλιευτικών σκαφών που φέρουν το αλιευτικό εργαλείο «γρίπος που σύρεται από σκάφος ή </a:t>
            </a:r>
            <a:r>
              <a:rPr kumimoji="0" lang="el-GR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  <a:sym typeface="Arial"/>
              </a:rPr>
              <a:t>βιντζότρατα</a:t>
            </a:r>
            <a:r>
              <a:rPr kumimoji="0" lang="el-GR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  <a:sym typeface="Arial"/>
              </a:rPr>
              <a:t> (SB) σε όλη την Επικράτεια (φυσικά ή νομικά πρόσωπα) ύψους 25.000 € για την οριστική κατάργηση αυτού του αλιευτικού εργαλείου με διαγραφή του από την αλιευτική άδεια του σκάφους</a:t>
            </a:r>
          </a:p>
        </p:txBody>
      </p:sp>
    </p:spTree>
    <p:extLst>
      <p:ext uri="{BB962C8B-B14F-4D97-AF65-F5344CB8AC3E}">
        <p14:creationId xmlns:p14="http://schemas.microsoft.com/office/powerpoint/2010/main" val="41475900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541FA1-1158-20F2-289C-39BD240B5A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4488" y="263525"/>
            <a:ext cx="11503025" cy="606425"/>
          </a:xfrm>
        </p:spPr>
        <p:txBody>
          <a:bodyPr>
            <a:normAutofit/>
          </a:bodyPr>
          <a:lstStyle/>
          <a:p>
            <a:pPr eaLnBrk="1" fontAlgn="auto" hangingPunct="1">
              <a:defRPr/>
            </a:pPr>
            <a:r>
              <a:rPr lang="el-GR" sz="2700" dirty="0">
                <a:latin typeface="Helvetica Neue"/>
              </a:rPr>
              <a:t>Πολιτικές</a:t>
            </a:r>
            <a:endParaRPr lang="x-none" sz="2700" dirty="0">
              <a:latin typeface="Helvetica Neue"/>
            </a:endParaRP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4CB3AEEC-36DF-396B-015A-125416E7BB7B}"/>
              </a:ext>
            </a:extLst>
          </p:cNvPr>
          <p:cNvGraphicFramePr>
            <a:graphicFrameLocks noGrp="1"/>
          </p:cNvGraphicFramePr>
          <p:nvPr/>
        </p:nvGraphicFramePr>
        <p:xfrm>
          <a:off x="391913" y="1042341"/>
          <a:ext cx="11408173" cy="3657600"/>
        </p:xfrm>
        <a:graphic>
          <a:graphicData uri="http://schemas.openxmlformats.org/drawingml/2006/table">
            <a:tbl>
              <a:tblPr firstRow="1" bandRow="1"/>
              <a:tblGrid>
                <a:gridCol w="114081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09672">
                <a:tc>
                  <a:txBody>
                    <a:bodyPr/>
                    <a:lstStyle/>
                    <a:p>
                      <a:r>
                        <a:rPr lang="el-GR" sz="1800" b="1" i="0" u="none" strike="noStrike" cap="none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Αξιοποίηση Αδρανών Γαιών</a:t>
                      </a:r>
                      <a:endParaRPr lang="x-none" sz="1800" b="1" i="0" u="none" strike="noStrike" cap="none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91443" marR="9144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90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4502">
                <a:tc>
                  <a:txBody>
                    <a:bodyPr/>
                    <a:lstStyle/>
                    <a:p>
                      <a:r>
                        <a:rPr lang="el-GR" sz="1800" b="0" i="0" u="none" strike="noStrike" cap="none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Στόχος είναι η αξιοποίηση αδρανών εκτάσεων του ΥΠΑΑΤ για αγροτική χρήση, για αναπτυξιακούς και κοινωνικούς λόγους.</a:t>
                      </a:r>
                    </a:p>
                  </a:txBody>
                  <a:tcPr marL="91443" marR="9144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967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l-GR" sz="18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Ωφελούμενοι: κυρίως νέοι αγρότες και αγρότες</a:t>
                      </a:r>
                    </a:p>
                  </a:txBody>
                  <a:tcPr marL="91443" marR="9144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92647">
                <a:tc>
                  <a:txBody>
                    <a:bodyPr/>
                    <a:lstStyle/>
                    <a:p>
                      <a:pPr lvl="0" algn="just">
                        <a:buFont typeface="Arial" pitchFamily="34" charset="0"/>
                        <a:buNone/>
                      </a:pPr>
                      <a:r>
                        <a:rPr lang="el-GR" sz="18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Πρόοδος υλοποίησης:</a:t>
                      </a:r>
                      <a:r>
                        <a:rPr lang="el-GR" sz="1800" b="0" i="0" u="none" strike="noStrike" cap="none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 </a:t>
                      </a:r>
                    </a:p>
                    <a:p>
                      <a:pPr lvl="0" algn="just">
                        <a:buFont typeface="Arial" pitchFamily="34" charset="0"/>
                        <a:buChar char="•"/>
                      </a:pPr>
                      <a:r>
                        <a:rPr lang="el-GR" sz="1800" b="0" i="0" u="none" strike="noStrike" cap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 </a:t>
                      </a:r>
                      <a:r>
                        <a:rPr lang="el-GR" sz="1800" b="0" i="0" u="none" strike="noStrike" cap="none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Εκσυγχρονισμός του θεσμικού πλαισίου διαχείρισης των ακινήτων του Υπουργείου</a:t>
                      </a:r>
                    </a:p>
                    <a:p>
                      <a:pPr lvl="0" algn="just">
                        <a:buFont typeface="Arial" pitchFamily="34" charset="0"/>
                        <a:buChar char="•"/>
                      </a:pPr>
                      <a:r>
                        <a:rPr lang="el-GR" sz="1800" b="0" i="0" u="none" strike="noStrike" cap="none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 Επίλυση εκκρεμοτήτων που αφορούν σε ιδιοκτησιακά ζητήματα καθώς και θέματα αλλαγής χρήσης γης</a:t>
                      </a:r>
                    </a:p>
                    <a:p>
                      <a:pPr lvl="0" algn="just">
                        <a:buFont typeface="Arial" pitchFamily="34" charset="0"/>
                        <a:buChar char="•"/>
                      </a:pPr>
                      <a:r>
                        <a:rPr lang="el-GR" sz="1800" b="0" i="0" u="none" strike="noStrike" cap="none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 Άρση γραφειοκρατικών εμποδίων για τη σύσταση ή μεταβίβαση εμπραγμάτων δικαιωμάτων σε ιδιωτικές εκτάσεις</a:t>
                      </a:r>
                    </a:p>
                    <a:p>
                      <a:pPr lvl="0" algn="just">
                        <a:buFont typeface="Arial" pitchFamily="34" charset="0"/>
                        <a:buChar char="•"/>
                      </a:pPr>
                      <a:r>
                        <a:rPr lang="el-GR" sz="1800" b="0" i="0" u="none" strike="noStrike" cap="none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 Συγκρότηση Ομάδας Εργασίας για την πλήρη αποτύπωση των διαθέσιμων γαιών.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l-GR" sz="1800" b="0" i="0" u="none" strike="noStrike" cap="none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  <a:sym typeface="Arial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l-GR" sz="1800" b="0" i="0" u="none" strike="noStrike" cap="non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  <a:sym typeface="Arial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l-GR" sz="1800" b="0" i="0" u="none" strike="noStrike" cap="non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91443" marR="9144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4CB3AEEC-36DF-396B-015A-125416E7BB7B}"/>
              </a:ext>
            </a:extLst>
          </p:cNvPr>
          <p:cNvGraphicFramePr>
            <a:graphicFrameLocks noGrp="1"/>
          </p:cNvGraphicFramePr>
          <p:nvPr/>
        </p:nvGraphicFramePr>
        <p:xfrm>
          <a:off x="439338" y="4070488"/>
          <a:ext cx="11233150" cy="2123440"/>
        </p:xfrm>
        <a:graphic>
          <a:graphicData uri="http://schemas.openxmlformats.org/drawingml/2006/table">
            <a:tbl>
              <a:tblPr firstRow="1" bandRow="1"/>
              <a:tblGrid>
                <a:gridCol w="11233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l-GR" sz="1800" b="1" i="0" u="none" strike="noStrike" cap="none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Ανάπτυξη </a:t>
                      </a:r>
                      <a:r>
                        <a:rPr lang="el-GR" sz="1800" b="1" i="0" u="none" strike="noStrike" cap="none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θερμοκηπιακών</a:t>
                      </a:r>
                      <a:r>
                        <a:rPr lang="el-GR" sz="1800" b="1" i="0" u="none" strike="noStrike" cap="none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 καλλιεργειών</a:t>
                      </a:r>
                      <a:endParaRPr lang="el-GR" sz="1800" b="0" i="0" u="none" strike="noStrike" cap="none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91443" marR="9144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90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sz="1800" b="0" i="0" u="none" strike="noStrike" cap="none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Στόχος είναι</a:t>
                      </a:r>
                      <a:r>
                        <a:rPr lang="el-GR" sz="1800" b="0" i="0" u="none" strike="noStrike" cap="none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 η </a:t>
                      </a:r>
                      <a:r>
                        <a:rPr lang="el-GR" sz="1800" b="0" i="0" u="none" strike="noStrike" cap="none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αύξηση της παραγωγής,</a:t>
                      </a:r>
                      <a:r>
                        <a:rPr lang="el-GR" sz="1800" b="0" i="0" u="none" strike="noStrike" cap="none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 η </a:t>
                      </a:r>
                      <a:r>
                        <a:rPr lang="el-GR" sz="1800" b="0" i="0" u="none" strike="noStrike" cap="none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εξοικονόμηση ενέργειας 30%,</a:t>
                      </a:r>
                      <a:r>
                        <a:rPr lang="el-GR" sz="1800" b="0" i="0" u="none" strike="noStrike" cap="none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 η</a:t>
                      </a:r>
                      <a:r>
                        <a:rPr lang="el-GR" sz="1800" b="0" i="0" u="none" strike="noStrike" cap="none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 μείωση κατανάλωσης νερού,</a:t>
                      </a:r>
                      <a:r>
                        <a:rPr lang="el-GR" sz="1800" b="0" i="0" u="none" strike="noStrike" cap="none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 η </a:t>
                      </a:r>
                      <a:r>
                        <a:rPr lang="el-GR" sz="1800" b="0" i="0" u="none" strike="noStrike" cap="none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δημιουργία νέων θέσεων εργασίας,</a:t>
                      </a:r>
                      <a:r>
                        <a:rPr lang="el-GR" sz="1800" b="0" i="0" u="none" strike="noStrike" cap="none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 η </a:t>
                      </a:r>
                      <a:r>
                        <a:rPr lang="el-GR" sz="1800" b="0" i="0" u="none" strike="noStrike" cap="none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προστασία περιβάλλοντος – εξοικονόμηση φυσικών πόρων</a:t>
                      </a:r>
                    </a:p>
                  </a:txBody>
                  <a:tcPr marL="91443" marR="9144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sz="1800" b="1" i="0" u="none" strike="noStrike" cap="none" dirty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  <a:sym typeface="Arial"/>
                        </a:rPr>
                        <a:t>Προϋπολογισμός: </a:t>
                      </a:r>
                      <a:r>
                        <a:rPr lang="el-GR" sz="1800" b="0" i="0" u="none" strike="noStrike" cap="none" dirty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  <a:sym typeface="Arial"/>
                        </a:rPr>
                        <a:t>600 εκατ. €, 50% ΣΣ ΚΑΠ, 35% τραπεζικός δανεισμός, 15% ίδια κεφάλαια</a:t>
                      </a:r>
                    </a:p>
                  </a:txBody>
                  <a:tcPr marL="91443" marR="9144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l-GR" sz="18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Ωφελούμενοι: φυσικά και νομικά πρόσωπα, αγροτικά συλλογικά σχήματα </a:t>
                      </a:r>
                    </a:p>
                  </a:txBody>
                  <a:tcPr marL="91443" marR="9144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l-GR" sz="18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Πρόοδος υλοποίησης:</a:t>
                      </a:r>
                      <a:r>
                        <a:rPr lang="el-GR" sz="1800" b="0" i="0" u="none" strike="noStrike" cap="none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 </a:t>
                      </a:r>
                      <a:r>
                        <a:rPr lang="el-GR" sz="1800" b="0" i="0" u="none" strike="noStrike" cap="none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Σε στάδιο</a:t>
                      </a:r>
                      <a:r>
                        <a:rPr lang="el-GR" sz="1800" b="0" i="0" u="none" strike="noStrike" cap="none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 επεξεργασίας η προδημοσίευση της Πρόσκλησης  </a:t>
                      </a:r>
                      <a:endParaRPr lang="el-GR" sz="1800" b="0" i="0" u="none" strike="noStrike" cap="none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91443" marR="9144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468785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Blue Warm">
      <a:dk1>
        <a:srgbClr val="000000"/>
      </a:dk1>
      <a:lt1>
        <a:srgbClr val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1617</Words>
  <Application>Microsoft Office PowerPoint</Application>
  <PresentationFormat>Widescreen</PresentationFormat>
  <Paragraphs>122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11</vt:i4>
      </vt:variant>
    </vt:vector>
  </HeadingPairs>
  <TitlesOfParts>
    <vt:vector size="22" baseType="lpstr">
      <vt:lpstr>Arial</vt:lpstr>
      <vt:lpstr>Arial Black</vt:lpstr>
      <vt:lpstr>Calibri</vt:lpstr>
      <vt:lpstr>Calibri </vt:lpstr>
      <vt:lpstr>Calibri Light</vt:lpstr>
      <vt:lpstr>Helvetica Neue</vt:lpstr>
      <vt:lpstr>Roboto</vt:lpstr>
      <vt:lpstr>Wingdings</vt:lpstr>
      <vt:lpstr>1_Office Theme</vt:lpstr>
      <vt:lpstr>4_Office Theme</vt:lpstr>
      <vt:lpstr>2_Office Theme</vt:lpstr>
      <vt:lpstr>PowerPoint Presentation</vt:lpstr>
      <vt:lpstr>PowerPoint Presentation</vt:lpstr>
      <vt:lpstr>Δράσεις/Ενισχύσεις</vt:lpstr>
      <vt:lpstr>Εγγειοβελτιωτικά Έργα</vt:lpstr>
      <vt:lpstr>Μικρά Εγγειοβελτιωτικά Έργα – Έργα Αγροτικής οδοποιίας</vt:lpstr>
      <vt:lpstr>Δράσεις/Ενισχύσεις</vt:lpstr>
      <vt:lpstr>Δράσεις/Ενισχύσεις</vt:lpstr>
      <vt:lpstr>Δράσεις/Ενισχύσεις</vt:lpstr>
      <vt:lpstr>Πολιτικές</vt:lpstr>
      <vt:lpstr>Πολιτικές/Δράσεις</vt:lpstr>
      <vt:lpstr>Πολιτικές/Δράσεις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Έλια Αποστολοπούλου</dc:creator>
  <cp:lastModifiedBy>Έλια Αποστολοπούλου</cp:lastModifiedBy>
  <cp:revision>1</cp:revision>
  <dcterms:created xsi:type="dcterms:W3CDTF">2024-11-03T07:40:25Z</dcterms:created>
  <dcterms:modified xsi:type="dcterms:W3CDTF">2024-11-03T07:40:48Z</dcterms:modified>
</cp:coreProperties>
</file>